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heme/theme2.xml" ContentType="application/vnd.openxmlformats-officedocument.them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notesSlides/notesSlide1.xml" ContentType="application/vnd.openxmlformats-officedocument.presentationml.notesSlide+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notesSlides/notesSlide2.xml" ContentType="application/vnd.openxmlformats-officedocument.presentationml.notesSlide+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notesSlides/notesSlide3.xml" ContentType="application/vnd.openxmlformats-officedocument.presentationml.notesSlide+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notesSlides/notesSlide4.xml" ContentType="application/vnd.openxmlformats-officedocument.presentationml.notesSlide+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notesSlides/notesSlide5.xml" ContentType="application/vnd.openxmlformats-officedocument.presentationml.notesSlide+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notesSlides/notesSlide6.xml" ContentType="application/vnd.openxmlformats-officedocument.presentationml.notesSlide+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notesSlides/notesSlide7.xml" ContentType="application/vnd.openxmlformats-officedocument.presentationml.notesSlide+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notesSlides/notesSlide8.xml" ContentType="application/vnd.openxmlformats-officedocument.presentationml.notesSlide+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notesSlides/notesSlide9.xml" ContentType="application/vnd.openxmlformats-officedocument.presentationml.notesSlide+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notesSlides/notesSlide10.xml" ContentType="application/vnd.openxmlformats-officedocument.presentationml.notesSlide+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notesSlides/notesSlide11.xml" ContentType="application/vnd.openxmlformats-officedocument.presentationml.notesSlide+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60" r:id="rId2"/>
    <p:sldId id="361" r:id="rId3"/>
    <p:sldId id="302" r:id="rId4"/>
    <p:sldId id="256" r:id="rId5"/>
    <p:sldId id="363" r:id="rId6"/>
    <p:sldId id="364" r:id="rId7"/>
    <p:sldId id="367" r:id="rId8"/>
    <p:sldId id="365" r:id="rId9"/>
    <p:sldId id="308" r:id="rId10"/>
    <p:sldId id="317" r:id="rId11"/>
    <p:sldId id="369" r:id="rId12"/>
    <p:sldId id="370" r:id="rId13"/>
    <p:sldId id="372" r:id="rId14"/>
    <p:sldId id="374" r:id="rId15"/>
    <p:sldId id="375" r:id="rId16"/>
    <p:sldId id="376" r:id="rId17"/>
    <p:sldId id="383" r:id="rId18"/>
    <p:sldId id="309" r:id="rId19"/>
    <p:sldId id="356" r:id="rId20"/>
    <p:sldId id="384" r:id="rId21"/>
    <p:sldId id="390" r:id="rId22"/>
    <p:sldId id="310" r:id="rId23"/>
    <p:sldId id="291" r:id="rId24"/>
    <p:sldId id="391" r:id="rId25"/>
    <p:sldId id="296"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2"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73BB"/>
    <a:srgbClr val="FFFFFF"/>
    <a:srgbClr val="F9F9F9"/>
    <a:srgbClr val="F0F0F0"/>
    <a:srgbClr val="FAFAFA"/>
    <a:srgbClr val="2B5EB6"/>
    <a:srgbClr val="EEEEEE"/>
    <a:srgbClr val="999999"/>
    <a:srgbClr val="FBFBFB"/>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81" d="100"/>
          <a:sy n="81" d="100"/>
        </p:scale>
        <p:origin x="806" y="48"/>
      </p:cViewPr>
      <p:guideLst>
        <p:guide orient="horz" pos="2192"/>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高 文程" userId="9b878ff91902eef2" providerId="LiveId" clId="{04D5385C-7D2B-47C0-A079-3960EFB63278}"/>
    <pc:docChg chg="custSel addSld delSld modSld">
      <pc:chgData name="高 文程" userId="9b878ff91902eef2" providerId="LiveId" clId="{04D5385C-7D2B-47C0-A079-3960EFB63278}" dt="2023-03-30T03:17:24.143" v="26" actId="478"/>
      <pc:docMkLst>
        <pc:docMk/>
      </pc:docMkLst>
      <pc:sldChg chg="addSp delSp modSp mod">
        <pc:chgData name="高 文程" userId="9b878ff91902eef2" providerId="LiveId" clId="{04D5385C-7D2B-47C0-A079-3960EFB63278}" dt="2023-03-30T03:17:24.143" v="26" actId="478"/>
        <pc:sldMkLst>
          <pc:docMk/>
          <pc:sldMk cId="0" sldId="390"/>
        </pc:sldMkLst>
        <pc:spChg chg="add del mod">
          <ac:chgData name="高 文程" userId="9b878ff91902eef2" providerId="LiveId" clId="{04D5385C-7D2B-47C0-A079-3960EFB63278}" dt="2023-03-30T03:17:24.143" v="26" actId="478"/>
          <ac:spMkLst>
            <pc:docMk/>
            <pc:sldMk cId="0" sldId="390"/>
            <ac:spMk id="7" creationId="{65C1743C-A045-3FF3-5973-2452CFC70F54}"/>
          </ac:spMkLst>
        </pc:spChg>
      </pc:sldChg>
      <pc:sldChg chg="modSp new del mod">
        <pc:chgData name="高 文程" userId="9b878ff91902eef2" providerId="LiveId" clId="{04D5385C-7D2B-47C0-A079-3960EFB63278}" dt="2023-03-30T03:16:34.018" v="13" actId="47"/>
        <pc:sldMkLst>
          <pc:docMk/>
          <pc:sldMk cId="752176736" sldId="392"/>
        </pc:sldMkLst>
        <pc:spChg chg="mod">
          <ac:chgData name="高 文程" userId="9b878ff91902eef2" providerId="LiveId" clId="{04D5385C-7D2B-47C0-A079-3960EFB63278}" dt="2023-03-30T03:16:22.891" v="12" actId="5793"/>
          <ac:spMkLst>
            <pc:docMk/>
            <pc:sldMk cId="752176736" sldId="392"/>
            <ac:spMk id="3" creationId="{FE4840FA-BD6A-6028-4A70-3F9923E8808B}"/>
          </ac:spMkLst>
        </pc:spChg>
      </pc:sldChg>
    </pc:docChg>
  </pc:docChgLst>
  <pc:docChgLst>
    <pc:chgData name="高 文程" userId="9b878ff91902eef2" providerId="LiveId" clId="{718E2FB4-8EDA-4E3F-A7E4-3BEF5BC1B0B3}"/>
    <pc:docChg chg="modSld">
      <pc:chgData name="高 文程" userId="9b878ff91902eef2" providerId="LiveId" clId="{718E2FB4-8EDA-4E3F-A7E4-3BEF5BC1B0B3}" dt="2023-04-07T08:06:55.748" v="5"/>
      <pc:docMkLst>
        <pc:docMk/>
      </pc:docMkLst>
      <pc:sldChg chg="modSp mod">
        <pc:chgData name="高 文程" userId="9b878ff91902eef2" providerId="LiveId" clId="{718E2FB4-8EDA-4E3F-A7E4-3BEF5BC1B0B3}" dt="2023-04-07T08:06:55.748" v="5"/>
        <pc:sldMkLst>
          <pc:docMk/>
          <pc:sldMk cId="0" sldId="383"/>
        </pc:sldMkLst>
        <pc:spChg chg="mod">
          <ac:chgData name="高 文程" userId="9b878ff91902eef2" providerId="LiveId" clId="{718E2FB4-8EDA-4E3F-A7E4-3BEF5BC1B0B3}" dt="2023-04-07T08:06:55.748" v="5"/>
          <ac:spMkLst>
            <pc:docMk/>
            <pc:sldMk cId="0" sldId="383"/>
            <ac:spMk id="20"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2023/4/7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对于一个图像分类卷积网络来说，使用给定标签的训练集进行训练，得到</a:t>
            </a:r>
            <a:r>
              <a:rPr lang="en-US" altLang="zh-CN"/>
              <a:t>CNN</a:t>
            </a:r>
            <a:r>
              <a:rPr lang="zh-CN" altLang="en-US"/>
              <a:t>模型。样本输入进模型，得到预测输出。</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GoodFellow</a:t>
            </a:r>
            <a:r>
              <a:rPr lang="zh-CN" altLang="en-US"/>
              <a:t>在他的论文中写道：到目前为止，我们所有的对抗模型都是直接将对抗样本送入模型，但在物理世界中，我们使用的数据往往是通过摄像头等设备采集的。</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但是有种特殊情况，将原始样本进行一定的扰动之后，尽管人眼感觉扰动后的样本与原始样本没有区别，但是输入进模型后，却得到错误输出。</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所以，对抗样本的定义是。</a:t>
            </a:r>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对抗样本不仅仅是一个视觉方面的问题</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重点讲一下对抗样本方向的研究工作</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除此之外，</a:t>
            </a:r>
            <a:r>
              <a:rPr lang="en-US" altLang="zh-CN"/>
              <a:t>2018</a:t>
            </a:r>
            <a:r>
              <a:rPr lang="zh-CN" altLang="en-US"/>
              <a:t>年，清华大学的一个团队提出了</a:t>
            </a:r>
            <a:r>
              <a:rPr lang="en-US" altLang="zh-CN"/>
              <a:t>MI-FGSM</a:t>
            </a:r>
            <a:r>
              <a:rPr lang="zh-CN" altLang="en-US"/>
              <a:t>，</a:t>
            </a:r>
            <a:r>
              <a:rPr lang="en-US" altLang="zh-CN"/>
              <a:t>M</a:t>
            </a:r>
            <a:r>
              <a:rPr lang="zh-CN" altLang="en-US"/>
              <a:t>是指</a:t>
            </a:r>
            <a:r>
              <a:rPr lang="en-US" altLang="zh-CN"/>
              <a:t>Momentum</a:t>
            </a:r>
            <a:r>
              <a:rPr lang="zh-CN" altLang="en-US"/>
              <a:t>，即带动量的</a:t>
            </a:r>
            <a:r>
              <a:rPr lang="en-US" altLang="zh-CN"/>
              <a:t>I-FGSM</a:t>
            </a:r>
            <a:r>
              <a:rPr lang="zh-CN" altLang="en-US"/>
              <a:t>，可以在寻找对抗样本时越过局部极值点。</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p>
        </p:txBody>
      </p:sp>
      <p:sp>
        <p:nvSpPr>
          <p:cNvPr id="3" name="副标题 2"/>
          <p:cNvSpPr>
            <a:spLocks noGrp="1"/>
          </p:cNvSpPr>
          <p:nvPr>
            <p:ph type="subTitle" idx="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2023/4/7</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2023/4/7</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2023/4/7</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7" name="Rectangle 19"/>
          <p:cNvSpPr>
            <a:spLocks noChangeArrowheads="1"/>
          </p:cNvSpPr>
          <p:nvPr userDrawn="1"/>
        </p:nvSpPr>
        <p:spPr bwMode="auto">
          <a:xfrm>
            <a:off x="0" y="6585586"/>
            <a:ext cx="12192000" cy="272414"/>
          </a:xfrm>
          <a:prstGeom prst="rect">
            <a:avLst/>
          </a:prstGeom>
          <a:solidFill>
            <a:srgbClr val="0073BB"/>
          </a:solidFill>
          <a:ln>
            <a:noFill/>
          </a:ln>
        </p:spPr>
        <p:txBody>
          <a:bodyPr wrap="none" anchor="ctr"/>
          <a:lstStyle>
            <a:lvl1pPr eaLnBrk="0" hangingPunct="0">
              <a:defRPr sz="2200">
                <a:solidFill>
                  <a:schemeClr val="tx1"/>
                </a:solidFill>
                <a:latin typeface="Tahoma" panose="020B0604030504040204" pitchFamily="34" charset="0"/>
              </a:defRPr>
            </a:lvl1pPr>
            <a:lvl2pPr marL="742950" indent="-285750" eaLnBrk="0" hangingPunct="0">
              <a:defRPr sz="2200">
                <a:solidFill>
                  <a:schemeClr val="tx1"/>
                </a:solidFill>
                <a:latin typeface="Tahoma" panose="020B0604030504040204" pitchFamily="34" charset="0"/>
              </a:defRPr>
            </a:lvl2pPr>
            <a:lvl3pPr marL="1143000" indent="-228600" eaLnBrk="0" hangingPunct="0">
              <a:defRPr sz="2200">
                <a:solidFill>
                  <a:schemeClr val="tx1"/>
                </a:solidFill>
                <a:latin typeface="Tahoma" panose="020B0604030504040204" pitchFamily="34" charset="0"/>
              </a:defRPr>
            </a:lvl3pPr>
            <a:lvl4pPr marL="1600200" indent="-228600" eaLnBrk="0" hangingPunct="0">
              <a:defRPr sz="2200">
                <a:solidFill>
                  <a:schemeClr val="tx1"/>
                </a:solidFill>
                <a:latin typeface="Tahoma" panose="020B0604030504040204" pitchFamily="34" charset="0"/>
              </a:defRPr>
            </a:lvl4pPr>
            <a:lvl5pPr marL="2057400" indent="-228600" eaLnBrk="0" hangingPunct="0">
              <a:defRPr sz="2200">
                <a:solidFill>
                  <a:schemeClr val="tx1"/>
                </a:solidFill>
                <a:latin typeface="Tahoma" panose="020B0604030504040204" pitchFamily="34" charset="0"/>
              </a:defRPr>
            </a:lvl5pPr>
            <a:lvl6pPr marL="2514600" indent="-228600" algn="r" eaLnBrk="0" fontAlgn="base" hangingPunct="0">
              <a:spcBef>
                <a:spcPct val="0"/>
              </a:spcBef>
              <a:spcAft>
                <a:spcPct val="0"/>
              </a:spcAft>
              <a:defRPr sz="2200">
                <a:solidFill>
                  <a:schemeClr val="tx1"/>
                </a:solidFill>
                <a:latin typeface="Tahoma" panose="020B0604030504040204" pitchFamily="34" charset="0"/>
              </a:defRPr>
            </a:lvl6pPr>
            <a:lvl7pPr marL="2971800" indent="-228600" algn="r" eaLnBrk="0" fontAlgn="base" hangingPunct="0">
              <a:spcBef>
                <a:spcPct val="0"/>
              </a:spcBef>
              <a:spcAft>
                <a:spcPct val="0"/>
              </a:spcAft>
              <a:defRPr sz="2200">
                <a:solidFill>
                  <a:schemeClr val="tx1"/>
                </a:solidFill>
                <a:latin typeface="Tahoma" panose="020B0604030504040204" pitchFamily="34" charset="0"/>
              </a:defRPr>
            </a:lvl7pPr>
            <a:lvl8pPr marL="3429000" indent="-228600" algn="r" eaLnBrk="0" fontAlgn="base" hangingPunct="0">
              <a:spcBef>
                <a:spcPct val="0"/>
              </a:spcBef>
              <a:spcAft>
                <a:spcPct val="0"/>
              </a:spcAft>
              <a:defRPr sz="2200">
                <a:solidFill>
                  <a:schemeClr val="tx1"/>
                </a:solidFill>
                <a:latin typeface="Tahoma" panose="020B0604030504040204" pitchFamily="34" charset="0"/>
              </a:defRPr>
            </a:lvl8pPr>
            <a:lvl9pPr marL="3886200" indent="-228600" algn="r" eaLnBrk="0" fontAlgn="base" hangingPunct="0">
              <a:spcBef>
                <a:spcPct val="0"/>
              </a:spcBef>
              <a:spcAft>
                <a:spcPct val="0"/>
              </a:spcAft>
              <a:defRPr sz="2200">
                <a:solidFill>
                  <a:schemeClr val="tx1"/>
                </a:solidFill>
                <a:latin typeface="Tahoma" panose="020B0604030504040204" pitchFamily="34" charset="0"/>
              </a:defRPr>
            </a:lvl9pPr>
          </a:lstStyle>
          <a:p>
            <a:pPr algn="r" eaLnBrk="1" fontAlgn="base" hangingPunct="1">
              <a:spcBef>
                <a:spcPct val="0"/>
              </a:spcBef>
              <a:spcAft>
                <a:spcPct val="0"/>
              </a:spcAft>
              <a:defRPr/>
            </a:pPr>
            <a:endParaRPr lang="nl-NL" altLang="zh-CN" sz="2640">
              <a:solidFill>
                <a:srgbClr val="000000"/>
              </a:solidFill>
              <a:ea typeface="宋体" panose="02010600030101010101" pitchFamily="2" charset="-122"/>
            </a:endParaRPr>
          </a:p>
        </p:txBody>
      </p:sp>
      <p:sp>
        <p:nvSpPr>
          <p:cNvPr id="8" name="Line 20"/>
          <p:cNvSpPr>
            <a:spLocks noChangeShapeType="1"/>
          </p:cNvSpPr>
          <p:nvPr userDrawn="1"/>
        </p:nvSpPr>
        <p:spPr bwMode="auto">
          <a:xfrm>
            <a:off x="0" y="6781800"/>
            <a:ext cx="12192000" cy="0"/>
          </a:xfrm>
          <a:prstGeom prst="line">
            <a:avLst/>
          </a:prstGeom>
          <a:noFill/>
          <a:ln w="9525">
            <a:solidFill>
              <a:schemeClr val="bg1"/>
            </a:solidFill>
            <a:round/>
          </a:ln>
          <a:extLst>
            <a:ext uri="{909E8E84-426E-40DD-AFC4-6F175D3DCCD1}">
              <a14:hiddenFill xmlns:a14="http://schemas.microsoft.com/office/drawing/2010/main">
                <a:noFill/>
              </a14:hiddenFill>
            </a:ext>
          </a:extLst>
        </p:spPr>
        <p:txBody>
          <a:bodyPr wrap="none" anchor="ctr"/>
          <a:lstStyle/>
          <a:p>
            <a:pPr eaLnBrk="0" fontAlgn="base" hangingPunct="0">
              <a:spcBef>
                <a:spcPct val="0"/>
              </a:spcBef>
              <a:spcAft>
                <a:spcPct val="0"/>
              </a:spcAft>
            </a:pPr>
            <a:endParaRPr lang="zh-CN" altLang="en-US" sz="2640">
              <a:solidFill>
                <a:srgbClr val="000000"/>
              </a:solidFill>
              <a:latin typeface="Tahoma" panose="020B0604030504040204" pitchFamily="34" charset="0"/>
            </a:endParaRPr>
          </a:p>
        </p:txBody>
      </p:sp>
      <p:sp>
        <p:nvSpPr>
          <p:cNvPr id="6" name="文本框 5"/>
          <p:cNvSpPr txBox="1"/>
          <p:nvPr userDrawn="1"/>
        </p:nvSpPr>
        <p:spPr>
          <a:xfrm>
            <a:off x="313266" y="6554125"/>
            <a:ext cx="3622963" cy="261610"/>
          </a:xfrm>
          <a:prstGeom prst="rect">
            <a:avLst/>
          </a:prstGeom>
          <a:noFill/>
        </p:spPr>
        <p:txBody>
          <a:bodyPr wrap="square" rtlCol="0">
            <a:spAutoFit/>
          </a:bodyPr>
          <a:lstStyle/>
          <a:p>
            <a:r>
              <a:rPr lang="en-US" altLang="zh-CN" sz="1100" dirty="0">
                <a:solidFill>
                  <a:schemeClr val="bg1"/>
                </a:solidFill>
                <a:latin typeface="Calibri" panose="020F0502020204030204" charset="0"/>
                <a:cs typeface="Calibri" panose="020F0502020204030204" charset="0"/>
              </a:rPr>
              <a:t>Preparing for the future</a:t>
            </a:r>
            <a:endParaRPr lang="zh-CN" altLang="en-US" sz="1100" dirty="0">
              <a:solidFill>
                <a:schemeClr val="bg1"/>
              </a:solidFill>
              <a:latin typeface="Calibri" panose="020F0502020204030204" charset="0"/>
              <a:cs typeface="Calibri" panose="020F0502020204030204" charset="0"/>
            </a:endParaRPr>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2023/4/7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2023/4/7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2023/4/7</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2023/4/7</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2023/4/7</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2023/4/7</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2023/4/7</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2023/4/7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19" Type="http://schemas.openxmlformats.org/officeDocument/2006/relationships/tags" Target="../tags/tag7.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5"/>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6"/>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7"/>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t>2023/4/7</a:t>
            </a:fld>
            <a:endParaRPr lang="zh-CN" altLang="en-US"/>
          </a:p>
        </p:txBody>
      </p:sp>
      <p:sp>
        <p:nvSpPr>
          <p:cNvPr id="5" name="页脚占位符 4"/>
          <p:cNvSpPr>
            <a:spLocks noGrp="1"/>
          </p:cNvSpPr>
          <p:nvPr>
            <p:ph type="ftr" sz="quarter" idx="3"/>
            <p:custDataLst>
              <p:tags r:id="rId18"/>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9"/>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t>‹#›</a:t>
            </a:fld>
            <a:endParaRPr lang="zh-CN" altLang="en-US" dirty="0"/>
          </a:p>
        </p:txBody>
      </p:sp>
    </p:spTree>
    <p:custDataLst>
      <p:tags r:id="rId14"/>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5.xml"/><Relationship Id="rId1" Type="http://schemas.openxmlformats.org/officeDocument/2006/relationships/tags" Target="../tags/tag64.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112.xml"/><Relationship Id="rId7" Type="http://schemas.openxmlformats.org/officeDocument/2006/relationships/slideLayout" Target="../slideLayouts/slideLayout1.xml"/><Relationship Id="rId2" Type="http://schemas.openxmlformats.org/officeDocument/2006/relationships/tags" Target="../tags/tag111.xml"/><Relationship Id="rId1" Type="http://schemas.openxmlformats.org/officeDocument/2006/relationships/tags" Target="../tags/tag110.xml"/><Relationship Id="rId6" Type="http://schemas.openxmlformats.org/officeDocument/2006/relationships/tags" Target="../tags/tag115.xml"/><Relationship Id="rId5" Type="http://schemas.openxmlformats.org/officeDocument/2006/relationships/tags" Target="../tags/tag114.xml"/><Relationship Id="rId4" Type="http://schemas.openxmlformats.org/officeDocument/2006/relationships/tags" Target="../tags/tag113.xml"/><Relationship Id="rId9" Type="http://schemas.openxmlformats.org/officeDocument/2006/relationships/image" Target="../media/image3.svg"/></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118.xml"/><Relationship Id="rId7" Type="http://schemas.openxmlformats.org/officeDocument/2006/relationships/tags" Target="../tags/tag122.xml"/><Relationship Id="rId2" Type="http://schemas.openxmlformats.org/officeDocument/2006/relationships/tags" Target="../tags/tag117.xml"/><Relationship Id="rId1" Type="http://schemas.openxmlformats.org/officeDocument/2006/relationships/tags" Target="../tags/tag116.xml"/><Relationship Id="rId6" Type="http://schemas.openxmlformats.org/officeDocument/2006/relationships/tags" Target="../tags/tag121.xml"/><Relationship Id="rId5" Type="http://schemas.openxmlformats.org/officeDocument/2006/relationships/tags" Target="../tags/tag120.xml"/><Relationship Id="rId10" Type="http://schemas.openxmlformats.org/officeDocument/2006/relationships/image" Target="../media/image13.png"/><Relationship Id="rId4" Type="http://schemas.openxmlformats.org/officeDocument/2006/relationships/tags" Target="../tags/tag119.xml"/><Relationship Id="rId9"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tags" Target="../tags/tag130.xml"/><Relationship Id="rId13" Type="http://schemas.openxmlformats.org/officeDocument/2006/relationships/image" Target="../media/image12.png"/><Relationship Id="rId18" Type="http://schemas.openxmlformats.org/officeDocument/2006/relationships/image" Target="../media/image18.png"/><Relationship Id="rId3" Type="http://schemas.openxmlformats.org/officeDocument/2006/relationships/tags" Target="../tags/tag125.xml"/><Relationship Id="rId7" Type="http://schemas.openxmlformats.org/officeDocument/2006/relationships/tags" Target="../tags/tag129.xml"/><Relationship Id="rId12" Type="http://schemas.openxmlformats.org/officeDocument/2006/relationships/slideLayout" Target="../slideLayouts/slideLayout1.xml"/><Relationship Id="rId17" Type="http://schemas.openxmlformats.org/officeDocument/2006/relationships/image" Target="../media/image17.png"/><Relationship Id="rId2" Type="http://schemas.openxmlformats.org/officeDocument/2006/relationships/tags" Target="../tags/tag124.xml"/><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tags" Target="../tags/tag123.xml"/><Relationship Id="rId6" Type="http://schemas.openxmlformats.org/officeDocument/2006/relationships/tags" Target="../tags/tag128.xml"/><Relationship Id="rId11" Type="http://schemas.openxmlformats.org/officeDocument/2006/relationships/tags" Target="../tags/tag133.xml"/><Relationship Id="rId5" Type="http://schemas.openxmlformats.org/officeDocument/2006/relationships/tags" Target="../tags/tag127.xml"/><Relationship Id="rId15" Type="http://schemas.openxmlformats.org/officeDocument/2006/relationships/image" Target="../media/image15.png"/><Relationship Id="rId10" Type="http://schemas.openxmlformats.org/officeDocument/2006/relationships/tags" Target="../tags/tag132.xml"/><Relationship Id="rId19" Type="http://schemas.openxmlformats.org/officeDocument/2006/relationships/image" Target="../media/image19.png"/><Relationship Id="rId4" Type="http://schemas.openxmlformats.org/officeDocument/2006/relationships/tags" Target="../tags/tag126.xml"/><Relationship Id="rId9" Type="http://schemas.openxmlformats.org/officeDocument/2006/relationships/tags" Target="../tags/tag131.xml"/><Relationship Id="rId14" Type="http://schemas.openxmlformats.org/officeDocument/2006/relationships/image" Target="../media/image14.png"/></Relationships>
</file>

<file path=ppt/slides/_rels/slide13.xml.rels><?xml version="1.0" encoding="UTF-8" standalone="yes"?>
<Relationships xmlns="http://schemas.openxmlformats.org/package/2006/relationships"><Relationship Id="rId8" Type="http://schemas.openxmlformats.org/officeDocument/2006/relationships/slideLayout" Target="../slideLayouts/slideLayout1.xml"/><Relationship Id="rId13" Type="http://schemas.openxmlformats.org/officeDocument/2006/relationships/image" Target="../media/image23.png"/><Relationship Id="rId3" Type="http://schemas.openxmlformats.org/officeDocument/2006/relationships/tags" Target="../tags/tag136.xml"/><Relationship Id="rId7" Type="http://schemas.openxmlformats.org/officeDocument/2006/relationships/tags" Target="../tags/tag140.xml"/><Relationship Id="rId12" Type="http://schemas.openxmlformats.org/officeDocument/2006/relationships/image" Target="../media/image22.png"/><Relationship Id="rId2" Type="http://schemas.openxmlformats.org/officeDocument/2006/relationships/tags" Target="../tags/tag135.xml"/><Relationship Id="rId1" Type="http://schemas.openxmlformats.org/officeDocument/2006/relationships/tags" Target="../tags/tag134.xml"/><Relationship Id="rId6" Type="http://schemas.openxmlformats.org/officeDocument/2006/relationships/tags" Target="../tags/tag139.xml"/><Relationship Id="rId11" Type="http://schemas.openxmlformats.org/officeDocument/2006/relationships/image" Target="../media/image21.png"/><Relationship Id="rId5" Type="http://schemas.openxmlformats.org/officeDocument/2006/relationships/tags" Target="../tags/tag138.xml"/><Relationship Id="rId10" Type="http://schemas.openxmlformats.org/officeDocument/2006/relationships/image" Target="../media/image12.png"/><Relationship Id="rId4" Type="http://schemas.openxmlformats.org/officeDocument/2006/relationships/tags" Target="../tags/tag137.xml"/><Relationship Id="rId9"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8" Type="http://schemas.openxmlformats.org/officeDocument/2006/relationships/tags" Target="../tags/tag148.xml"/><Relationship Id="rId13" Type="http://schemas.openxmlformats.org/officeDocument/2006/relationships/image" Target="../media/image25.png"/><Relationship Id="rId3" Type="http://schemas.openxmlformats.org/officeDocument/2006/relationships/tags" Target="../tags/tag143.xml"/><Relationship Id="rId7" Type="http://schemas.openxmlformats.org/officeDocument/2006/relationships/tags" Target="../tags/tag147.xml"/><Relationship Id="rId12" Type="http://schemas.openxmlformats.org/officeDocument/2006/relationships/image" Target="../media/image24.png"/><Relationship Id="rId2" Type="http://schemas.openxmlformats.org/officeDocument/2006/relationships/tags" Target="../tags/tag142.xml"/><Relationship Id="rId1" Type="http://schemas.openxmlformats.org/officeDocument/2006/relationships/tags" Target="../tags/tag141.xml"/><Relationship Id="rId6" Type="http://schemas.openxmlformats.org/officeDocument/2006/relationships/tags" Target="../tags/tag146.xml"/><Relationship Id="rId11" Type="http://schemas.openxmlformats.org/officeDocument/2006/relationships/image" Target="../media/image12.png"/><Relationship Id="rId5" Type="http://schemas.openxmlformats.org/officeDocument/2006/relationships/tags" Target="../tags/tag145.xml"/><Relationship Id="rId15" Type="http://schemas.openxmlformats.org/officeDocument/2006/relationships/image" Target="../media/image27.png"/><Relationship Id="rId10" Type="http://schemas.openxmlformats.org/officeDocument/2006/relationships/notesSlide" Target="../notesSlides/notesSlide7.xml"/><Relationship Id="rId4" Type="http://schemas.openxmlformats.org/officeDocument/2006/relationships/tags" Target="../tags/tag144.xml"/><Relationship Id="rId9" Type="http://schemas.openxmlformats.org/officeDocument/2006/relationships/slideLayout" Target="../slideLayouts/slideLayout1.xml"/><Relationship Id="rId14" Type="http://schemas.openxmlformats.org/officeDocument/2006/relationships/image" Target="../media/image26.png"/></Relationships>
</file>

<file path=ppt/slides/_rels/slide1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tags" Target="../tags/tag151.xml"/><Relationship Id="rId7" Type="http://schemas.openxmlformats.org/officeDocument/2006/relationships/notesSlide" Target="../notesSlides/notesSlide8.xml"/><Relationship Id="rId2" Type="http://schemas.openxmlformats.org/officeDocument/2006/relationships/tags" Target="../tags/tag150.xml"/><Relationship Id="rId1" Type="http://schemas.openxmlformats.org/officeDocument/2006/relationships/tags" Target="../tags/tag149.xml"/><Relationship Id="rId6" Type="http://schemas.openxmlformats.org/officeDocument/2006/relationships/slideLayout" Target="../slideLayouts/slideLayout1.xml"/><Relationship Id="rId5" Type="http://schemas.openxmlformats.org/officeDocument/2006/relationships/tags" Target="../tags/tag153.xml"/><Relationship Id="rId4" Type="http://schemas.openxmlformats.org/officeDocument/2006/relationships/tags" Target="../tags/tag152.xml"/><Relationship Id="rId9" Type="http://schemas.openxmlformats.org/officeDocument/2006/relationships/image" Target="../media/image12.png"/></Relationships>
</file>

<file path=ppt/slides/_rels/slide1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tags" Target="../tags/tag156.xml"/><Relationship Id="rId7" Type="http://schemas.openxmlformats.org/officeDocument/2006/relationships/notesSlide" Target="../notesSlides/notesSlide9.xml"/><Relationship Id="rId2" Type="http://schemas.openxmlformats.org/officeDocument/2006/relationships/tags" Target="../tags/tag155.xml"/><Relationship Id="rId1" Type="http://schemas.openxmlformats.org/officeDocument/2006/relationships/tags" Target="../tags/tag154.xml"/><Relationship Id="rId6" Type="http://schemas.openxmlformats.org/officeDocument/2006/relationships/slideLayout" Target="../slideLayouts/slideLayout1.xml"/><Relationship Id="rId5" Type="http://schemas.openxmlformats.org/officeDocument/2006/relationships/tags" Target="../tags/tag158.xml"/><Relationship Id="rId4" Type="http://schemas.openxmlformats.org/officeDocument/2006/relationships/tags" Target="../tags/tag157.xml"/><Relationship Id="rId9" Type="http://schemas.openxmlformats.org/officeDocument/2006/relationships/image" Target="../media/image29.png"/></Relationships>
</file>

<file path=ppt/slides/_rels/slide17.xml.rels><?xml version="1.0" encoding="UTF-8" standalone="yes"?>
<Relationships xmlns="http://schemas.openxmlformats.org/package/2006/relationships"><Relationship Id="rId8" Type="http://schemas.openxmlformats.org/officeDocument/2006/relationships/tags" Target="../tags/tag166.xml"/><Relationship Id="rId13" Type="http://schemas.openxmlformats.org/officeDocument/2006/relationships/image" Target="../media/image31.png"/><Relationship Id="rId3" Type="http://schemas.openxmlformats.org/officeDocument/2006/relationships/tags" Target="../tags/tag161.xml"/><Relationship Id="rId7" Type="http://schemas.openxmlformats.org/officeDocument/2006/relationships/tags" Target="../tags/tag165.xml"/><Relationship Id="rId12" Type="http://schemas.openxmlformats.org/officeDocument/2006/relationships/image" Target="../media/image30.png"/><Relationship Id="rId2" Type="http://schemas.openxmlformats.org/officeDocument/2006/relationships/tags" Target="../tags/tag160.xml"/><Relationship Id="rId1" Type="http://schemas.openxmlformats.org/officeDocument/2006/relationships/tags" Target="../tags/tag159.xml"/><Relationship Id="rId6" Type="http://schemas.openxmlformats.org/officeDocument/2006/relationships/tags" Target="../tags/tag164.xml"/><Relationship Id="rId11" Type="http://schemas.openxmlformats.org/officeDocument/2006/relationships/image" Target="../media/image12.png"/><Relationship Id="rId5" Type="http://schemas.openxmlformats.org/officeDocument/2006/relationships/tags" Target="../tags/tag163.xml"/><Relationship Id="rId15" Type="http://schemas.openxmlformats.org/officeDocument/2006/relationships/image" Target="../media/image33.png"/><Relationship Id="rId10" Type="http://schemas.openxmlformats.org/officeDocument/2006/relationships/notesSlide" Target="../notesSlides/notesSlide10.xml"/><Relationship Id="rId4" Type="http://schemas.openxmlformats.org/officeDocument/2006/relationships/tags" Target="../tags/tag162.xml"/><Relationship Id="rId9" Type="http://schemas.openxmlformats.org/officeDocument/2006/relationships/slideLayout" Target="../slideLayouts/slideLayout1.xml"/><Relationship Id="rId14" Type="http://schemas.openxmlformats.org/officeDocument/2006/relationships/image" Target="../media/image32.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7.xml"/></Relationships>
</file>

<file path=ppt/slides/_rels/slide19.xml.rels><?xml version="1.0" encoding="UTF-8" standalone="yes"?>
<Relationships xmlns="http://schemas.openxmlformats.org/package/2006/relationships"><Relationship Id="rId8" Type="http://schemas.openxmlformats.org/officeDocument/2006/relationships/notesSlide" Target="../notesSlides/notesSlide11.xml"/><Relationship Id="rId3" Type="http://schemas.openxmlformats.org/officeDocument/2006/relationships/tags" Target="../tags/tag170.xml"/><Relationship Id="rId7" Type="http://schemas.openxmlformats.org/officeDocument/2006/relationships/slideLayout" Target="../slideLayouts/slideLayout1.xml"/><Relationship Id="rId2" Type="http://schemas.openxmlformats.org/officeDocument/2006/relationships/tags" Target="../tags/tag169.xml"/><Relationship Id="rId1" Type="http://schemas.openxmlformats.org/officeDocument/2006/relationships/tags" Target="../tags/tag168.xml"/><Relationship Id="rId6" Type="http://schemas.openxmlformats.org/officeDocument/2006/relationships/tags" Target="../tags/tag173.xml"/><Relationship Id="rId11" Type="http://schemas.openxmlformats.org/officeDocument/2006/relationships/image" Target="../media/image35.png"/><Relationship Id="rId5" Type="http://schemas.openxmlformats.org/officeDocument/2006/relationships/tags" Target="../tags/tag172.xml"/><Relationship Id="rId10" Type="http://schemas.openxmlformats.org/officeDocument/2006/relationships/image" Target="../media/image12.png"/><Relationship Id="rId4" Type="http://schemas.openxmlformats.org/officeDocument/2006/relationships/tags" Target="../tags/tag171.xml"/><Relationship Id="rId9"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tags" Target="../tags/tag68.xml"/><Relationship Id="rId2" Type="http://schemas.openxmlformats.org/officeDocument/2006/relationships/tags" Target="../tags/tag67.xml"/><Relationship Id="rId1" Type="http://schemas.openxmlformats.org/officeDocument/2006/relationships/tags" Target="../tags/tag66.xml"/><Relationship Id="rId6" Type="http://schemas.openxmlformats.org/officeDocument/2006/relationships/slideLayout" Target="../slideLayouts/slideLayout7.xml"/><Relationship Id="rId5" Type="http://schemas.openxmlformats.org/officeDocument/2006/relationships/tags" Target="../tags/tag70.xml"/><Relationship Id="rId4" Type="http://schemas.openxmlformats.org/officeDocument/2006/relationships/tags" Target="../tags/tag69.xml"/></Relationships>
</file>

<file path=ppt/slides/_rels/slide20.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176.xml"/><Relationship Id="rId7" Type="http://schemas.openxmlformats.org/officeDocument/2006/relationships/tags" Target="../tags/tag180.xml"/><Relationship Id="rId12" Type="http://schemas.openxmlformats.org/officeDocument/2006/relationships/image" Target="../media/image38.png"/><Relationship Id="rId2" Type="http://schemas.openxmlformats.org/officeDocument/2006/relationships/tags" Target="../tags/tag175.xml"/><Relationship Id="rId1" Type="http://schemas.openxmlformats.org/officeDocument/2006/relationships/tags" Target="../tags/tag174.xml"/><Relationship Id="rId6" Type="http://schemas.openxmlformats.org/officeDocument/2006/relationships/tags" Target="../tags/tag179.xml"/><Relationship Id="rId11" Type="http://schemas.openxmlformats.org/officeDocument/2006/relationships/image" Target="../media/image37.png"/><Relationship Id="rId5" Type="http://schemas.openxmlformats.org/officeDocument/2006/relationships/tags" Target="../tags/tag178.xml"/><Relationship Id="rId10" Type="http://schemas.openxmlformats.org/officeDocument/2006/relationships/image" Target="../media/image36.png"/><Relationship Id="rId4" Type="http://schemas.openxmlformats.org/officeDocument/2006/relationships/tags" Target="../tags/tag177.xml"/><Relationship Id="rId9" Type="http://schemas.openxmlformats.org/officeDocument/2006/relationships/image" Target="../media/image12.png"/></Relationships>
</file>

<file path=ppt/slides/_rels/slide21.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tags" Target="../tags/tag183.xml"/><Relationship Id="rId7" Type="http://schemas.openxmlformats.org/officeDocument/2006/relationships/image" Target="../media/image12.png"/><Relationship Id="rId2" Type="http://schemas.openxmlformats.org/officeDocument/2006/relationships/tags" Target="../tags/tag182.xml"/><Relationship Id="rId1" Type="http://schemas.openxmlformats.org/officeDocument/2006/relationships/tags" Target="../tags/tag181.xml"/><Relationship Id="rId6" Type="http://schemas.openxmlformats.org/officeDocument/2006/relationships/slideLayout" Target="../slideLayouts/slideLayout1.xml"/><Relationship Id="rId5" Type="http://schemas.openxmlformats.org/officeDocument/2006/relationships/tags" Target="../tags/tag185.xml"/><Relationship Id="rId4" Type="http://schemas.openxmlformats.org/officeDocument/2006/relationships/tags" Target="../tags/tag184.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6.xml"/></Relationships>
</file>

<file path=ppt/slides/_rels/slide23.xml.rels><?xml version="1.0" encoding="UTF-8" standalone="yes"?>
<Relationships xmlns="http://schemas.openxmlformats.org/package/2006/relationships"><Relationship Id="rId3" Type="http://schemas.openxmlformats.org/officeDocument/2006/relationships/tags" Target="../tags/tag189.xml"/><Relationship Id="rId2" Type="http://schemas.openxmlformats.org/officeDocument/2006/relationships/tags" Target="../tags/tag188.xml"/><Relationship Id="rId1" Type="http://schemas.openxmlformats.org/officeDocument/2006/relationships/tags" Target="../tags/tag187.xml"/><Relationship Id="rId5" Type="http://schemas.openxmlformats.org/officeDocument/2006/relationships/image" Target="../media/image12.png"/><Relationship Id="rId4"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tags" Target="../tags/tag192.xml"/><Relationship Id="rId2" Type="http://schemas.openxmlformats.org/officeDocument/2006/relationships/tags" Target="../tags/tag191.xml"/><Relationship Id="rId1" Type="http://schemas.openxmlformats.org/officeDocument/2006/relationships/tags" Target="../tags/tag190.xml"/><Relationship Id="rId5" Type="http://schemas.openxmlformats.org/officeDocument/2006/relationships/image" Target="../media/image12.png"/><Relationship Id="rId4"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3.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1.xml"/></Relationships>
</file>

<file path=ppt/slides/_rels/slide4.xml.rels><?xml version="1.0" encoding="UTF-8" standalone="yes"?>
<Relationships xmlns="http://schemas.openxmlformats.org/package/2006/relationships"><Relationship Id="rId8" Type="http://schemas.openxmlformats.org/officeDocument/2006/relationships/tags" Target="../tags/tag79.xml"/><Relationship Id="rId13" Type="http://schemas.openxmlformats.org/officeDocument/2006/relationships/image" Target="../media/image2.png"/><Relationship Id="rId3" Type="http://schemas.openxmlformats.org/officeDocument/2006/relationships/tags" Target="../tags/tag74.xml"/><Relationship Id="rId7" Type="http://schemas.openxmlformats.org/officeDocument/2006/relationships/tags" Target="../tags/tag78.xml"/><Relationship Id="rId12" Type="http://schemas.openxmlformats.org/officeDocument/2006/relationships/notesSlide" Target="../notesSlides/notesSlide1.xml"/><Relationship Id="rId17" Type="http://schemas.openxmlformats.org/officeDocument/2006/relationships/image" Target="../media/image6.png"/><Relationship Id="rId2" Type="http://schemas.openxmlformats.org/officeDocument/2006/relationships/tags" Target="../tags/tag73.xml"/><Relationship Id="rId16" Type="http://schemas.openxmlformats.org/officeDocument/2006/relationships/image" Target="../media/image5.png"/><Relationship Id="rId1" Type="http://schemas.openxmlformats.org/officeDocument/2006/relationships/tags" Target="../tags/tag72.xml"/><Relationship Id="rId6" Type="http://schemas.openxmlformats.org/officeDocument/2006/relationships/tags" Target="../tags/tag77.xml"/><Relationship Id="rId11" Type="http://schemas.openxmlformats.org/officeDocument/2006/relationships/slideLayout" Target="../slideLayouts/slideLayout1.xml"/><Relationship Id="rId5" Type="http://schemas.openxmlformats.org/officeDocument/2006/relationships/tags" Target="../tags/tag76.xml"/><Relationship Id="rId15" Type="http://schemas.openxmlformats.org/officeDocument/2006/relationships/image" Target="../media/image4.png"/><Relationship Id="rId10" Type="http://schemas.openxmlformats.org/officeDocument/2006/relationships/tags" Target="../tags/tag81.xml"/><Relationship Id="rId4" Type="http://schemas.openxmlformats.org/officeDocument/2006/relationships/tags" Target="../tags/tag75.xml"/><Relationship Id="rId9" Type="http://schemas.openxmlformats.org/officeDocument/2006/relationships/tags" Target="../tags/tag80.xml"/><Relationship Id="rId14" Type="http://schemas.openxmlformats.org/officeDocument/2006/relationships/image" Target="../media/image3.svg"/></Relationships>
</file>

<file path=ppt/slides/_rels/slide5.xml.rels><?xml version="1.0" encoding="UTF-8" standalone="yes"?>
<Relationships xmlns="http://schemas.openxmlformats.org/package/2006/relationships"><Relationship Id="rId8" Type="http://schemas.openxmlformats.org/officeDocument/2006/relationships/tags" Target="../tags/tag89.xml"/><Relationship Id="rId13" Type="http://schemas.openxmlformats.org/officeDocument/2006/relationships/tags" Target="../tags/tag94.xml"/><Relationship Id="rId18" Type="http://schemas.openxmlformats.org/officeDocument/2006/relationships/image" Target="../media/image4.png"/><Relationship Id="rId3" Type="http://schemas.openxmlformats.org/officeDocument/2006/relationships/tags" Target="../tags/tag84.xml"/><Relationship Id="rId21" Type="http://schemas.openxmlformats.org/officeDocument/2006/relationships/image" Target="../media/image7.png"/><Relationship Id="rId7" Type="http://schemas.openxmlformats.org/officeDocument/2006/relationships/tags" Target="../tags/tag88.xml"/><Relationship Id="rId12" Type="http://schemas.openxmlformats.org/officeDocument/2006/relationships/tags" Target="../tags/tag93.xml"/><Relationship Id="rId17" Type="http://schemas.openxmlformats.org/officeDocument/2006/relationships/image" Target="../media/image3.svg"/><Relationship Id="rId2" Type="http://schemas.openxmlformats.org/officeDocument/2006/relationships/tags" Target="../tags/tag83.xml"/><Relationship Id="rId16" Type="http://schemas.openxmlformats.org/officeDocument/2006/relationships/image" Target="../media/image2.png"/><Relationship Id="rId20" Type="http://schemas.openxmlformats.org/officeDocument/2006/relationships/image" Target="../media/image6.png"/><Relationship Id="rId1" Type="http://schemas.openxmlformats.org/officeDocument/2006/relationships/tags" Target="../tags/tag82.xml"/><Relationship Id="rId6" Type="http://schemas.openxmlformats.org/officeDocument/2006/relationships/tags" Target="../tags/tag87.xml"/><Relationship Id="rId11" Type="http://schemas.openxmlformats.org/officeDocument/2006/relationships/tags" Target="../tags/tag92.xml"/><Relationship Id="rId5" Type="http://schemas.openxmlformats.org/officeDocument/2006/relationships/tags" Target="../tags/tag86.xml"/><Relationship Id="rId15" Type="http://schemas.openxmlformats.org/officeDocument/2006/relationships/notesSlide" Target="../notesSlides/notesSlide2.xml"/><Relationship Id="rId10" Type="http://schemas.openxmlformats.org/officeDocument/2006/relationships/tags" Target="../tags/tag91.xml"/><Relationship Id="rId19" Type="http://schemas.openxmlformats.org/officeDocument/2006/relationships/image" Target="../media/image5.png"/><Relationship Id="rId4" Type="http://schemas.openxmlformats.org/officeDocument/2006/relationships/tags" Target="../tags/tag85.xml"/><Relationship Id="rId9" Type="http://schemas.openxmlformats.org/officeDocument/2006/relationships/tags" Target="../tags/tag90.xml"/><Relationship Id="rId14"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97.xml"/><Relationship Id="rId7" Type="http://schemas.openxmlformats.org/officeDocument/2006/relationships/notesSlide" Target="../notesSlides/notesSlide3.xml"/><Relationship Id="rId2" Type="http://schemas.openxmlformats.org/officeDocument/2006/relationships/tags" Target="../tags/tag96.xml"/><Relationship Id="rId1" Type="http://schemas.openxmlformats.org/officeDocument/2006/relationships/tags" Target="../tags/tag95.xml"/><Relationship Id="rId6" Type="http://schemas.openxmlformats.org/officeDocument/2006/relationships/slideLayout" Target="../slideLayouts/slideLayout1.xml"/><Relationship Id="rId11" Type="http://schemas.openxmlformats.org/officeDocument/2006/relationships/image" Target="../media/image9.png"/><Relationship Id="rId5" Type="http://schemas.openxmlformats.org/officeDocument/2006/relationships/tags" Target="../tags/tag99.xml"/><Relationship Id="rId10" Type="http://schemas.openxmlformats.org/officeDocument/2006/relationships/image" Target="../media/image8.png"/><Relationship Id="rId4" Type="http://schemas.openxmlformats.org/officeDocument/2006/relationships/tags" Target="../tags/tag98.xml"/><Relationship Id="rId9" Type="http://schemas.openxmlformats.org/officeDocument/2006/relationships/image" Target="../media/image3.svg"/></Relationships>
</file>

<file path=ppt/slides/_rels/slide7.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tags" Target="../tags/tag102.xml"/><Relationship Id="rId7" Type="http://schemas.openxmlformats.org/officeDocument/2006/relationships/image" Target="../media/image2.png"/><Relationship Id="rId2" Type="http://schemas.openxmlformats.org/officeDocument/2006/relationships/tags" Target="../tags/tag101.xml"/><Relationship Id="rId1" Type="http://schemas.openxmlformats.org/officeDocument/2006/relationships/tags" Target="../tags/tag100.xml"/><Relationship Id="rId6" Type="http://schemas.openxmlformats.org/officeDocument/2006/relationships/notesSlide" Target="../notesSlides/notesSlide4.xml"/><Relationship Id="rId5" Type="http://schemas.openxmlformats.org/officeDocument/2006/relationships/slideLayout" Target="../slideLayouts/slideLayout1.xml"/><Relationship Id="rId4" Type="http://schemas.openxmlformats.org/officeDocument/2006/relationships/tags" Target="../tags/tag103.xml"/></Relationships>
</file>

<file path=ppt/slides/_rels/slide8.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tags" Target="../tags/tag106.xml"/><Relationship Id="rId7" Type="http://schemas.openxmlformats.org/officeDocument/2006/relationships/image" Target="../media/image2.png"/><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slideLayout" Target="../slideLayouts/slideLayout1.xml"/><Relationship Id="rId5" Type="http://schemas.openxmlformats.org/officeDocument/2006/relationships/tags" Target="../tags/tag108.xml"/><Relationship Id="rId10" Type="http://schemas.openxmlformats.org/officeDocument/2006/relationships/image" Target="../media/image11.png"/><Relationship Id="rId4" Type="http://schemas.openxmlformats.org/officeDocument/2006/relationships/tags" Target="../tags/tag107.xml"/><Relationship Id="rId9"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10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bwMode="auto">
          <a:xfrm>
            <a:off x="0" y="0"/>
            <a:ext cx="12192000" cy="1733550"/>
          </a:xfrm>
          <a:prstGeom prst="rect">
            <a:avLst/>
          </a:prstGeom>
          <a:solidFill>
            <a:srgbClr val="2373BB"/>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r" defTabSz="914400" rtl="0" eaLnBrk="1" fontAlgn="base" latinLnBrk="0" hangingPunct="1">
              <a:lnSpc>
                <a:spcPct val="100000"/>
              </a:lnSpc>
              <a:spcBef>
                <a:spcPct val="0"/>
              </a:spcBef>
              <a:spcAft>
                <a:spcPct val="0"/>
              </a:spcAft>
              <a:buClrTx/>
              <a:buSzTx/>
              <a:buFontTx/>
              <a:buNone/>
            </a:pPr>
            <a:endParaRPr kumimoji="0" lang="zh-CN" altLang="en-US" sz="2200" b="0" i="0" u="none" strike="noStrike" cap="none" normalizeH="0" baseline="0">
              <a:ln>
                <a:noFill/>
              </a:ln>
              <a:solidFill>
                <a:schemeClr val="tx1"/>
              </a:solidFill>
              <a:effectLst/>
              <a:latin typeface="Tahoma" panose="020B0604030504040204" pitchFamily="34" charset="0"/>
            </a:endParaRPr>
          </a:p>
        </p:txBody>
      </p:sp>
      <p:sp>
        <p:nvSpPr>
          <p:cNvPr id="5" name="文本框 4"/>
          <p:cNvSpPr txBox="1"/>
          <p:nvPr/>
        </p:nvSpPr>
        <p:spPr>
          <a:xfrm>
            <a:off x="1599565" y="3429000"/>
            <a:ext cx="8994140" cy="645160"/>
          </a:xfrm>
          <a:prstGeom prst="rect">
            <a:avLst/>
          </a:prstGeom>
          <a:noFill/>
        </p:spPr>
        <p:txBody>
          <a:bodyPr wrap="square" rtlCol="0">
            <a:spAutoFit/>
          </a:bodyPr>
          <a:lstStyle/>
          <a:p>
            <a:pPr algn="ctr"/>
            <a:r>
              <a:rPr kumimoji="1" lang="en-US" sz="3200" b="1" dirty="0">
                <a:solidFill>
                  <a:srgbClr val="2373BB"/>
                </a:solidFill>
                <a:latin typeface="Times New Roman" panose="02020603050405020304" charset="0"/>
                <a:cs typeface="Times New Roman" panose="02020603050405020304" charset="0"/>
              </a:rPr>
              <a:t>Adversial Example </a:t>
            </a:r>
            <a:r>
              <a:rPr kumimoji="1" lang="zh-CN" altLang="en-US" sz="3600" b="1" dirty="0">
                <a:solidFill>
                  <a:srgbClr val="2373BB"/>
                </a:solidFill>
                <a:latin typeface="宋体" panose="02010600030101010101" pitchFamily="2" charset="-122"/>
                <a:ea typeface="宋体" panose="02010600030101010101" pitchFamily="2" charset="-122"/>
                <a:cs typeface="Times New Roman" panose="02020603050405020304" charset="0"/>
              </a:rPr>
              <a:t>研究综述</a:t>
            </a:r>
          </a:p>
        </p:txBody>
      </p:sp>
      <p:sp>
        <p:nvSpPr>
          <p:cNvPr id="6" name="文本框 5"/>
          <p:cNvSpPr txBox="1"/>
          <p:nvPr/>
        </p:nvSpPr>
        <p:spPr>
          <a:xfrm>
            <a:off x="3959172" y="4508136"/>
            <a:ext cx="4305782" cy="368300"/>
          </a:xfrm>
          <a:prstGeom prst="rect">
            <a:avLst/>
          </a:prstGeom>
          <a:noFill/>
        </p:spPr>
        <p:txBody>
          <a:bodyPr wrap="square" rtlCol="0">
            <a:spAutoFit/>
          </a:bodyPr>
          <a:lstStyle/>
          <a:p>
            <a:pPr algn="ctr"/>
            <a:r>
              <a:rPr kumimoji="1" lang="zh-CN" altLang="en-US" dirty="0">
                <a:solidFill>
                  <a:schemeClr val="tx1">
                    <a:lumMod val="65000"/>
                    <a:lumOff val="35000"/>
                  </a:schemeClr>
                </a:solidFill>
                <a:latin typeface="+mn-ea"/>
              </a:rPr>
              <a:t>汇报人：高文程</a:t>
            </a:r>
          </a:p>
        </p:txBody>
      </p:sp>
      <p:sp>
        <p:nvSpPr>
          <p:cNvPr id="7" name="椭圆 6"/>
          <p:cNvSpPr/>
          <p:nvPr/>
        </p:nvSpPr>
        <p:spPr bwMode="auto">
          <a:xfrm>
            <a:off x="5071640" y="694755"/>
            <a:ext cx="2048719" cy="2048719"/>
          </a:xfrm>
          <a:prstGeom prst="ellipse">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r" defTabSz="914400" rtl="0" eaLnBrk="1" fontAlgn="base" latinLnBrk="0" hangingPunct="1">
              <a:lnSpc>
                <a:spcPct val="100000"/>
              </a:lnSpc>
              <a:spcBef>
                <a:spcPct val="0"/>
              </a:spcBef>
              <a:spcAft>
                <a:spcPct val="0"/>
              </a:spcAft>
              <a:buClrTx/>
              <a:buSzTx/>
              <a:buFontTx/>
              <a:buNone/>
            </a:pPr>
            <a:endParaRPr kumimoji="0" lang="zh-CN" altLang="en-US" sz="2200" b="0" i="0" u="none" strike="noStrike" cap="none" normalizeH="0" baseline="0">
              <a:ln>
                <a:noFill/>
              </a:ln>
              <a:solidFill>
                <a:schemeClr val="tx1"/>
              </a:solidFill>
              <a:effectLst/>
              <a:latin typeface="Tahoma" panose="020B0604030504040204" pitchFamily="34" charset="0"/>
            </a:endParaRPr>
          </a:p>
        </p:txBody>
      </p:sp>
      <p:pic>
        <p:nvPicPr>
          <p:cNvPr id="2097152" name="Picture 2" descr="E:\专题工作\学校基本情况介绍\学校介绍201310\图片\学校\校徽.png"/>
          <p:cNvPicPr>
            <a:picLocks noChangeAspect="1" noChangeArrowheads="1"/>
          </p:cNvPicPr>
          <p:nvPr>
            <p:custDataLst>
              <p:tags r:id="rId2"/>
            </p:custDataLst>
          </p:nvPr>
        </p:nvPicPr>
        <p:blipFill>
          <a:blip r:embed="rId4" cstate="print"/>
          <a:srcRect/>
          <a:stretch>
            <a:fillRect/>
          </a:stretch>
        </p:blipFill>
        <p:spPr bwMode="auto">
          <a:xfrm>
            <a:off x="5226685" y="847090"/>
            <a:ext cx="1738630" cy="1743710"/>
          </a:xfrm>
          <a:prstGeom prst="rect">
            <a:avLst/>
          </a:prstGeom>
          <a:noFill/>
          <a:ln>
            <a:noFill/>
          </a:ln>
        </p:spPr>
      </p:pic>
      <p:sp>
        <p:nvSpPr>
          <p:cNvPr id="8" name="矩形 7"/>
          <p:cNvSpPr/>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Research</a:t>
            </a:r>
          </a:p>
        </p:txBody>
      </p:sp>
      <p:sp>
        <p:nvSpPr>
          <p:cNvPr id="10" name="燕尾形 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燕尾形 1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527540" y="132715"/>
            <a:ext cx="2190750" cy="574675"/>
          </a:xfrm>
          <a:prstGeom prst="rect">
            <a:avLst/>
          </a:prstGeom>
        </p:spPr>
      </p:pic>
      <p:sp>
        <p:nvSpPr>
          <p:cNvPr id="2" name="矩形 1"/>
          <p:cNvSpPr/>
          <p:nvPr>
            <p:custDataLst>
              <p:tags r:id="rId2"/>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custDataLst>
              <p:tags r:id="rId3"/>
            </p:custDataLst>
          </p:nvPr>
        </p:nvSpPr>
        <p:spPr>
          <a:xfrm>
            <a:off x="842645" y="1167765"/>
            <a:ext cx="3343910" cy="368300"/>
          </a:xfrm>
          <a:prstGeom prst="rect">
            <a:avLst/>
          </a:prstGeom>
          <a:noFill/>
        </p:spPr>
        <p:txBody>
          <a:bodyPr wrap="square" rtlCol="0">
            <a:spAutoFit/>
          </a:bodyPr>
          <a:lstStyle/>
          <a:p>
            <a:r>
              <a:rPr lang="en-US" altLang="zh-CN" b="1">
                <a:solidFill>
                  <a:srgbClr val="FF0000"/>
                </a:solidFill>
              </a:rPr>
              <a:t>Direction</a:t>
            </a:r>
            <a:r>
              <a:rPr lang="zh-CN" altLang="en-US" b="1">
                <a:solidFill>
                  <a:srgbClr val="FF0000"/>
                </a:solidFill>
              </a:rPr>
              <a:t>：</a:t>
            </a:r>
          </a:p>
        </p:txBody>
      </p:sp>
      <p:sp>
        <p:nvSpPr>
          <p:cNvPr id="35" name="文本框 34"/>
          <p:cNvSpPr txBox="1"/>
          <p:nvPr>
            <p:custDataLst>
              <p:tags r:id="rId4"/>
            </p:custDataLst>
          </p:nvPr>
        </p:nvSpPr>
        <p:spPr>
          <a:xfrm>
            <a:off x="354330" y="5930265"/>
            <a:ext cx="11659235" cy="368300"/>
          </a:xfrm>
          <a:prstGeom prst="rect">
            <a:avLst/>
          </a:prstGeom>
          <a:noFill/>
        </p:spPr>
        <p:txBody>
          <a:bodyPr wrap="square" rtlCol="0">
            <a:spAutoFit/>
          </a:bodyPr>
          <a:lstStyle/>
          <a:p>
            <a:pPr marL="285750" indent="-285750" algn="l">
              <a:buClrTx/>
              <a:buSzTx/>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[3]</a:t>
            </a:r>
            <a:r>
              <a:rPr lang="zh-CN" altLang="en-US">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图像对抗样本研究综述</a:t>
            </a:r>
            <a:r>
              <a:rPr lang="en-US" altLang="zh-CN"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p>
        </p:txBody>
      </p:sp>
      <p:sp>
        <p:nvSpPr>
          <p:cNvPr id="15" name="文本框 14"/>
          <p:cNvSpPr txBox="1"/>
          <p:nvPr/>
        </p:nvSpPr>
        <p:spPr>
          <a:xfrm>
            <a:off x="984250" y="1744345"/>
            <a:ext cx="5111750" cy="368300"/>
          </a:xfrm>
          <a:prstGeom prst="rect">
            <a:avLst/>
          </a:prstGeom>
          <a:noFill/>
        </p:spPr>
        <p:txBody>
          <a:bodyPr wrap="square" rtlCol="0">
            <a:spAutoFit/>
          </a:bodyPr>
          <a:lstStyle/>
          <a:p>
            <a:r>
              <a:rPr lang="zh-CN" altLang="en-US"/>
              <a:t>目前对抗样本的研究主要分为两个方向：</a:t>
            </a:r>
          </a:p>
        </p:txBody>
      </p:sp>
      <p:sp>
        <p:nvSpPr>
          <p:cNvPr id="18" name="文本框 17"/>
          <p:cNvSpPr txBox="1"/>
          <p:nvPr/>
        </p:nvSpPr>
        <p:spPr>
          <a:xfrm>
            <a:off x="1057275" y="2196465"/>
            <a:ext cx="9895840" cy="922020"/>
          </a:xfrm>
          <a:prstGeom prst="rect">
            <a:avLst/>
          </a:prstGeom>
          <a:noFill/>
        </p:spPr>
        <p:txBody>
          <a:bodyPr wrap="square" rtlCol="0" anchor="t">
            <a:spAutoFit/>
          </a:bodyPr>
          <a:lstStyle/>
          <a:p>
            <a:pPr>
              <a:lnSpc>
                <a:spcPct val="150000"/>
              </a:lnSpc>
            </a:pPr>
            <a:r>
              <a:rPr lang="zh-CN" altLang="en-US">
                <a:sym typeface="+mn-ea"/>
              </a:rPr>
              <a:t>1. 如何生成一个强大的对抗样本，即微小的扰动欺骗一个复杂的模型（attack）</a:t>
            </a:r>
            <a:endParaRPr lang="zh-CN" altLang="en-US"/>
          </a:p>
          <a:p>
            <a:pPr>
              <a:lnSpc>
                <a:spcPct val="150000"/>
              </a:lnSpc>
            </a:pPr>
            <a:r>
              <a:rPr lang="zh-CN" altLang="en-US">
                <a:sym typeface="+mn-ea"/>
              </a:rPr>
              <a:t>2. 如何训练一个抵御对抗样本的模型，使模型不会轻易受到对抗样本的干扰（defense）</a:t>
            </a:r>
          </a:p>
        </p:txBody>
      </p:sp>
      <p:sp>
        <p:nvSpPr>
          <p:cNvPr id="20" name="文本框 19"/>
          <p:cNvSpPr txBox="1"/>
          <p:nvPr>
            <p:custDataLst>
              <p:tags r:id="rId5"/>
            </p:custDataLst>
          </p:nvPr>
        </p:nvSpPr>
        <p:spPr>
          <a:xfrm>
            <a:off x="842645" y="3347720"/>
            <a:ext cx="3343910" cy="368300"/>
          </a:xfrm>
          <a:prstGeom prst="rect">
            <a:avLst/>
          </a:prstGeom>
          <a:noFill/>
        </p:spPr>
        <p:txBody>
          <a:bodyPr wrap="square" rtlCol="0">
            <a:spAutoFit/>
          </a:bodyPr>
          <a:lstStyle/>
          <a:p>
            <a:r>
              <a:rPr lang="en-US" altLang="zh-CN" b="1">
                <a:solidFill>
                  <a:srgbClr val="FF0000"/>
                </a:solidFill>
              </a:rPr>
              <a:t>Classification</a:t>
            </a:r>
            <a:r>
              <a:rPr lang="zh-CN" altLang="en-US" b="1">
                <a:solidFill>
                  <a:srgbClr val="FF0000"/>
                </a:solidFill>
              </a:rPr>
              <a:t>：</a:t>
            </a:r>
          </a:p>
        </p:txBody>
      </p:sp>
      <p:sp>
        <p:nvSpPr>
          <p:cNvPr id="21" name="文本框 20"/>
          <p:cNvSpPr txBox="1"/>
          <p:nvPr/>
        </p:nvSpPr>
        <p:spPr>
          <a:xfrm>
            <a:off x="2112010" y="4152900"/>
            <a:ext cx="1314450" cy="922020"/>
          </a:xfrm>
          <a:prstGeom prst="rect">
            <a:avLst/>
          </a:prstGeom>
          <a:noFill/>
        </p:spPr>
        <p:txBody>
          <a:bodyPr wrap="square" rtlCol="0">
            <a:spAutoFit/>
          </a:bodyPr>
          <a:lstStyle/>
          <a:p>
            <a:pPr>
              <a:lnSpc>
                <a:spcPct val="150000"/>
              </a:lnSpc>
            </a:pPr>
            <a:r>
              <a:rPr lang="zh-CN" altLang="en-US"/>
              <a:t>黑盒攻击</a:t>
            </a:r>
          </a:p>
          <a:p>
            <a:pPr>
              <a:lnSpc>
                <a:spcPct val="150000"/>
              </a:lnSpc>
            </a:pPr>
            <a:r>
              <a:rPr lang="zh-CN" altLang="en-US"/>
              <a:t>白盒攻击</a:t>
            </a:r>
          </a:p>
        </p:txBody>
      </p:sp>
      <p:sp>
        <p:nvSpPr>
          <p:cNvPr id="22" name="文本框 21"/>
          <p:cNvSpPr txBox="1"/>
          <p:nvPr/>
        </p:nvSpPr>
        <p:spPr>
          <a:xfrm>
            <a:off x="4264660" y="4152900"/>
            <a:ext cx="1515745" cy="922020"/>
          </a:xfrm>
          <a:prstGeom prst="rect">
            <a:avLst/>
          </a:prstGeom>
          <a:noFill/>
        </p:spPr>
        <p:txBody>
          <a:bodyPr wrap="square" rtlCol="0" anchor="t">
            <a:spAutoFit/>
          </a:bodyPr>
          <a:lstStyle/>
          <a:p>
            <a:pPr>
              <a:lnSpc>
                <a:spcPct val="150000"/>
              </a:lnSpc>
            </a:pPr>
            <a:r>
              <a:rPr lang="zh-CN" altLang="en-US"/>
              <a:t>目标攻击</a:t>
            </a:r>
          </a:p>
          <a:p>
            <a:pPr>
              <a:lnSpc>
                <a:spcPct val="150000"/>
              </a:lnSpc>
            </a:pPr>
            <a:r>
              <a:rPr lang="zh-CN" altLang="en-US"/>
              <a:t>无目标攻击</a:t>
            </a:r>
          </a:p>
        </p:txBody>
      </p:sp>
      <p:sp>
        <p:nvSpPr>
          <p:cNvPr id="23" name="文本框 22"/>
          <p:cNvSpPr txBox="1"/>
          <p:nvPr/>
        </p:nvSpPr>
        <p:spPr>
          <a:xfrm>
            <a:off x="6586220" y="4152900"/>
            <a:ext cx="1345565" cy="922020"/>
          </a:xfrm>
          <a:prstGeom prst="rect">
            <a:avLst/>
          </a:prstGeom>
          <a:noFill/>
        </p:spPr>
        <p:txBody>
          <a:bodyPr wrap="square" rtlCol="0">
            <a:spAutoFit/>
          </a:bodyPr>
          <a:lstStyle/>
          <a:p>
            <a:pPr>
              <a:lnSpc>
                <a:spcPct val="150000"/>
              </a:lnSpc>
            </a:pPr>
            <a:r>
              <a:rPr lang="zh-CN" altLang="en-US"/>
              <a:t>单步攻击</a:t>
            </a:r>
          </a:p>
          <a:p>
            <a:pPr>
              <a:lnSpc>
                <a:spcPct val="150000"/>
              </a:lnSpc>
            </a:pPr>
            <a:r>
              <a:rPr lang="zh-CN" altLang="en-US"/>
              <a:t>迭代攻击</a:t>
            </a:r>
          </a:p>
        </p:txBody>
      </p:sp>
      <p:sp>
        <p:nvSpPr>
          <p:cNvPr id="24" name="双大括号 23"/>
          <p:cNvSpPr/>
          <p:nvPr/>
        </p:nvSpPr>
        <p:spPr>
          <a:xfrm>
            <a:off x="1698625" y="4208145"/>
            <a:ext cx="7653020" cy="866775"/>
          </a:xfrm>
          <a:prstGeom prst="bracePair">
            <a:avLst/>
          </a:prstGeom>
          <a:ln w="38100">
            <a:solidFill>
              <a:srgbClr val="2373B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 name="文本框 25"/>
          <p:cNvSpPr txBox="1"/>
          <p:nvPr/>
        </p:nvSpPr>
        <p:spPr>
          <a:xfrm>
            <a:off x="8364220" y="4401820"/>
            <a:ext cx="447675" cy="368300"/>
          </a:xfrm>
          <a:prstGeom prst="rect">
            <a:avLst/>
          </a:prstGeom>
          <a:noFill/>
        </p:spPr>
        <p:txBody>
          <a:bodyPr wrap="square" rtlCol="0">
            <a:spAutoFit/>
          </a:bodyPr>
          <a:lstStyle/>
          <a:p>
            <a:r>
              <a:rPr lang="en-US" altLang="zh-CN"/>
              <a:t>...</a:t>
            </a:r>
          </a:p>
        </p:txBody>
      </p:sp>
      <p:sp>
        <p:nvSpPr>
          <p:cNvPr id="27" name="文本框 26"/>
          <p:cNvSpPr txBox="1"/>
          <p:nvPr/>
        </p:nvSpPr>
        <p:spPr>
          <a:xfrm>
            <a:off x="3321685" y="4538980"/>
            <a:ext cx="401320" cy="460375"/>
          </a:xfrm>
          <a:prstGeom prst="rect">
            <a:avLst/>
          </a:prstGeom>
          <a:noFill/>
        </p:spPr>
        <p:txBody>
          <a:bodyPr wrap="square" rtlCol="0">
            <a:spAutoFit/>
          </a:bodyPr>
          <a:lstStyle/>
          <a:p>
            <a:r>
              <a:rPr lang="en-US" altLang="zh-CN" sz="2400"/>
              <a:t>,</a:t>
            </a:r>
          </a:p>
        </p:txBody>
      </p:sp>
      <p:sp>
        <p:nvSpPr>
          <p:cNvPr id="28" name="文本框 27"/>
          <p:cNvSpPr txBox="1"/>
          <p:nvPr>
            <p:custDataLst>
              <p:tags r:id="rId6"/>
            </p:custDataLst>
          </p:nvPr>
        </p:nvSpPr>
        <p:spPr>
          <a:xfrm>
            <a:off x="5694680" y="4551045"/>
            <a:ext cx="401320" cy="460375"/>
          </a:xfrm>
          <a:prstGeom prst="rect">
            <a:avLst/>
          </a:prstGeom>
          <a:noFill/>
        </p:spPr>
        <p:txBody>
          <a:bodyPr wrap="square" rtlCol="0">
            <a:spAutoFit/>
          </a:bodyPr>
          <a:lstStyle/>
          <a:p>
            <a:r>
              <a:rPr lang="en-US" altLang="zh-CN" sz="2400"/>
              <a:t>,</a:t>
            </a: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Research</a:t>
            </a:r>
          </a:p>
        </p:txBody>
      </p:sp>
      <p:sp>
        <p:nvSpPr>
          <p:cNvPr id="10" name="燕尾形 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燕尾形 1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9"/>
          <a:stretch>
            <a:fillRect/>
          </a:stretch>
        </p:blipFill>
        <p:spPr>
          <a:xfrm>
            <a:off x="9527540" y="132715"/>
            <a:ext cx="2190750" cy="574675"/>
          </a:xfrm>
          <a:prstGeom prst="rect">
            <a:avLst/>
          </a:prstGeom>
        </p:spPr>
      </p:pic>
      <p:sp>
        <p:nvSpPr>
          <p:cNvPr id="2" name="矩形 1"/>
          <p:cNvSpPr/>
          <p:nvPr>
            <p:custDataLst>
              <p:tags r:id="rId2"/>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custDataLst>
              <p:tags r:id="rId3"/>
            </p:custDataLst>
          </p:nvPr>
        </p:nvSpPr>
        <p:spPr>
          <a:xfrm>
            <a:off x="842645" y="1167765"/>
            <a:ext cx="3343910" cy="368300"/>
          </a:xfrm>
          <a:prstGeom prst="rect">
            <a:avLst/>
          </a:prstGeom>
          <a:noFill/>
        </p:spPr>
        <p:txBody>
          <a:bodyPr wrap="square" rtlCol="0">
            <a:spAutoFit/>
          </a:bodyPr>
          <a:lstStyle/>
          <a:p>
            <a:r>
              <a:rPr lang="en-US" altLang="zh-CN" b="1">
                <a:solidFill>
                  <a:srgbClr val="FF0000"/>
                </a:solidFill>
              </a:rPr>
              <a:t>Timeline</a:t>
            </a:r>
            <a:r>
              <a:rPr lang="zh-CN" altLang="en-US" b="1">
                <a:solidFill>
                  <a:srgbClr val="FF0000"/>
                </a:solidFill>
              </a:rPr>
              <a:t>：</a:t>
            </a:r>
          </a:p>
        </p:txBody>
      </p:sp>
      <p:sp>
        <p:nvSpPr>
          <p:cNvPr id="35" name="文本框 34"/>
          <p:cNvSpPr txBox="1"/>
          <p:nvPr>
            <p:custDataLst>
              <p:tags r:id="rId4"/>
            </p:custDataLst>
          </p:nvPr>
        </p:nvSpPr>
        <p:spPr>
          <a:xfrm>
            <a:off x="354330" y="5930265"/>
            <a:ext cx="11659235" cy="368300"/>
          </a:xfrm>
          <a:prstGeom prst="rect">
            <a:avLst/>
          </a:prstGeom>
          <a:noFill/>
        </p:spPr>
        <p:txBody>
          <a:bodyPr wrap="square" rtlCol="0">
            <a:spAutoFit/>
          </a:bodyPr>
          <a:lstStyle/>
          <a:p>
            <a:pPr marL="285750" indent="-285750" algn="l">
              <a:buClrTx/>
              <a:buSzTx/>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[4]</a:t>
            </a:r>
            <a:r>
              <a:rPr lang="en-US" altLang="zh-CN"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图像分类模型的对抗样本攻防研究综述.</a:t>
            </a:r>
          </a:p>
        </p:txBody>
      </p:sp>
      <p:pic>
        <p:nvPicPr>
          <p:cNvPr id="4" name="图片 3"/>
          <p:cNvPicPr>
            <a:picLocks noChangeAspect="1"/>
          </p:cNvPicPr>
          <p:nvPr>
            <p:custDataLst>
              <p:tags r:id="rId5"/>
            </p:custDataLst>
          </p:nvPr>
        </p:nvPicPr>
        <p:blipFill>
          <a:blip r:embed="rId10"/>
          <a:stretch>
            <a:fillRect/>
          </a:stretch>
        </p:blipFill>
        <p:spPr>
          <a:xfrm>
            <a:off x="941705" y="2099945"/>
            <a:ext cx="10483850" cy="3037205"/>
          </a:xfrm>
          <a:prstGeom prst="rect">
            <a:avLst/>
          </a:prstGeom>
        </p:spPr>
      </p:pic>
      <p:sp>
        <p:nvSpPr>
          <p:cNvPr id="6" name="矩形 5"/>
          <p:cNvSpPr/>
          <p:nvPr/>
        </p:nvSpPr>
        <p:spPr>
          <a:xfrm>
            <a:off x="1144905" y="4033520"/>
            <a:ext cx="2108200" cy="235585"/>
          </a:xfrm>
          <a:prstGeom prst="rect">
            <a:avLst/>
          </a:prstGeom>
          <a:noFill/>
          <a:ln w="3810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2288540" y="2416175"/>
            <a:ext cx="965200" cy="235585"/>
          </a:xfrm>
          <a:prstGeom prst="rect">
            <a:avLst/>
          </a:prstGeom>
          <a:noFill/>
          <a:ln w="3810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3411220" y="3854450"/>
            <a:ext cx="1744980" cy="203200"/>
          </a:xfrm>
          <a:prstGeom prst="rect">
            <a:avLst/>
          </a:prstGeom>
          <a:noFill/>
          <a:ln w="38100">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687570" y="2204085"/>
            <a:ext cx="768985" cy="212090"/>
          </a:xfrm>
          <a:prstGeom prst="rect">
            <a:avLst/>
          </a:prstGeom>
          <a:noFill/>
          <a:ln w="38100">
            <a:solidFill>
              <a:srgbClr val="2373BB"/>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288540" y="2783840"/>
            <a:ext cx="2280285" cy="206375"/>
          </a:xfrm>
          <a:prstGeom prst="rect">
            <a:avLst/>
          </a:prstGeom>
          <a:noFill/>
          <a:ln w="38100">
            <a:solidFill>
              <a:srgbClr val="00B05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144905" y="4269740"/>
            <a:ext cx="2108200" cy="182245"/>
          </a:xfrm>
          <a:prstGeom prst="rect">
            <a:avLst/>
          </a:prstGeom>
          <a:noFill/>
          <a:ln w="38100">
            <a:solidFill>
              <a:srgbClr val="00B05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4687570" y="2910840"/>
            <a:ext cx="2183765" cy="418465"/>
          </a:xfrm>
          <a:prstGeom prst="rect">
            <a:avLst/>
          </a:prstGeom>
          <a:noFill/>
          <a:ln w="38100">
            <a:solidFill>
              <a:srgbClr val="2373BB"/>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2954020" y="1594485"/>
            <a:ext cx="599440" cy="8572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custDataLst>
              <p:tags r:id="rId6"/>
            </p:custDataLst>
          </p:nvPr>
        </p:nvSpPr>
        <p:spPr>
          <a:xfrm>
            <a:off x="4719320" y="1594485"/>
            <a:ext cx="599440" cy="85725"/>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custDataLst>
              <p:tags r:id="rId7"/>
            </p:custDataLst>
          </p:nvPr>
        </p:nvSpPr>
        <p:spPr>
          <a:xfrm>
            <a:off x="6717030" y="1594485"/>
            <a:ext cx="599440" cy="85725"/>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702685" y="1453515"/>
            <a:ext cx="867410" cy="368300"/>
          </a:xfrm>
          <a:prstGeom prst="rect">
            <a:avLst/>
          </a:prstGeom>
          <a:noFill/>
        </p:spPr>
        <p:txBody>
          <a:bodyPr wrap="square" rtlCol="0">
            <a:spAutoFit/>
          </a:bodyPr>
          <a:lstStyle/>
          <a:p>
            <a:r>
              <a:rPr lang="en-US" altLang="zh-CN">
                <a:solidFill>
                  <a:srgbClr val="FF0000"/>
                </a:solidFill>
              </a:rPr>
              <a:t>attack</a:t>
            </a:r>
          </a:p>
        </p:txBody>
      </p:sp>
      <p:sp>
        <p:nvSpPr>
          <p:cNvPr id="23" name="文本框 22"/>
          <p:cNvSpPr txBox="1"/>
          <p:nvPr/>
        </p:nvSpPr>
        <p:spPr>
          <a:xfrm>
            <a:off x="5467985" y="1453515"/>
            <a:ext cx="1099820" cy="368300"/>
          </a:xfrm>
          <a:prstGeom prst="rect">
            <a:avLst/>
          </a:prstGeom>
          <a:noFill/>
        </p:spPr>
        <p:txBody>
          <a:bodyPr wrap="square" rtlCol="0">
            <a:spAutoFit/>
          </a:bodyPr>
          <a:lstStyle/>
          <a:p>
            <a:r>
              <a:rPr lang="en-US" altLang="zh-CN">
                <a:solidFill>
                  <a:srgbClr val="00B050"/>
                </a:solidFill>
              </a:rPr>
              <a:t>defense</a:t>
            </a:r>
          </a:p>
        </p:txBody>
      </p:sp>
      <p:sp>
        <p:nvSpPr>
          <p:cNvPr id="24" name="文本框 23"/>
          <p:cNvSpPr txBox="1"/>
          <p:nvPr/>
        </p:nvSpPr>
        <p:spPr>
          <a:xfrm>
            <a:off x="7465695" y="1453515"/>
            <a:ext cx="1455420" cy="368300"/>
          </a:xfrm>
          <a:prstGeom prst="rect">
            <a:avLst/>
          </a:prstGeom>
          <a:noFill/>
        </p:spPr>
        <p:txBody>
          <a:bodyPr wrap="square" rtlCol="0">
            <a:spAutoFit/>
          </a:bodyPr>
          <a:lstStyle/>
          <a:p>
            <a:r>
              <a:rPr lang="en-US" altLang="zh-CN">
                <a:solidFill>
                  <a:srgbClr val="2373BB"/>
                </a:solidFill>
              </a:rPr>
              <a:t>robustness</a:t>
            </a:r>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Research</a:t>
            </a:r>
          </a:p>
        </p:txBody>
      </p:sp>
      <p:sp>
        <p:nvSpPr>
          <p:cNvPr id="10" name="燕尾形 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燕尾形 1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13"/>
          <a:stretch>
            <a:fillRect/>
          </a:stretch>
        </p:blipFill>
        <p:spPr>
          <a:xfrm>
            <a:off x="9527540" y="132715"/>
            <a:ext cx="2190750" cy="574675"/>
          </a:xfrm>
          <a:prstGeom prst="rect">
            <a:avLst/>
          </a:prstGeom>
        </p:spPr>
      </p:pic>
      <p:sp>
        <p:nvSpPr>
          <p:cNvPr id="2" name="矩形 1"/>
          <p:cNvSpPr/>
          <p:nvPr>
            <p:custDataLst>
              <p:tags r:id="rId2"/>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custDataLst>
              <p:tags r:id="rId3"/>
            </p:custDataLst>
          </p:nvPr>
        </p:nvSpPr>
        <p:spPr>
          <a:xfrm>
            <a:off x="842645" y="1167765"/>
            <a:ext cx="3343910" cy="368300"/>
          </a:xfrm>
          <a:prstGeom prst="rect">
            <a:avLst/>
          </a:prstGeom>
          <a:noFill/>
        </p:spPr>
        <p:txBody>
          <a:bodyPr wrap="square" rtlCol="0">
            <a:spAutoFit/>
          </a:bodyPr>
          <a:lstStyle/>
          <a:p>
            <a:r>
              <a:rPr lang="en-US" altLang="zh-CN" b="1">
                <a:solidFill>
                  <a:srgbClr val="FF0000"/>
                </a:solidFill>
              </a:rPr>
              <a:t>1 Attack</a:t>
            </a:r>
            <a:r>
              <a:rPr lang="zh-CN" altLang="en-US" b="1">
                <a:solidFill>
                  <a:srgbClr val="FF0000"/>
                </a:solidFill>
              </a:rPr>
              <a:t>：</a:t>
            </a:r>
          </a:p>
        </p:txBody>
      </p:sp>
      <p:sp>
        <p:nvSpPr>
          <p:cNvPr id="35" name="文本框 34"/>
          <p:cNvSpPr txBox="1"/>
          <p:nvPr>
            <p:custDataLst>
              <p:tags r:id="rId4"/>
            </p:custDataLst>
          </p:nvPr>
        </p:nvSpPr>
        <p:spPr>
          <a:xfrm>
            <a:off x="354330" y="5930265"/>
            <a:ext cx="11659235" cy="368300"/>
          </a:xfrm>
          <a:prstGeom prst="rect">
            <a:avLst/>
          </a:prstGeom>
          <a:noFill/>
        </p:spPr>
        <p:txBody>
          <a:bodyPr wrap="square" rtlCol="0">
            <a:spAutoFit/>
          </a:bodyPr>
          <a:lstStyle/>
          <a:p>
            <a:pPr marL="285750" indent="-285750">
              <a:buClrTx/>
              <a:buSzTx/>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[5]</a:t>
            </a:r>
            <a:r>
              <a:rPr lang="en-US" altLang="zh-CN">
                <a:solidFill>
                  <a:schemeClr val="tx1">
                    <a:lumMod val="75000"/>
                    <a:lumOff val="25000"/>
                  </a:schemeClr>
                </a:solidFill>
                <a:latin typeface="Times New Roman" panose="02020603050405020304" charset="0"/>
                <a:cs typeface="Times New Roman" panose="02020603050405020304" charset="0"/>
                <a:sym typeface="+mn-ea"/>
              </a:rPr>
              <a:t>Explaining and harnessing adversarial examples</a:t>
            </a:r>
            <a:r>
              <a:rPr lang="en-US" altLang="zh-CN">
                <a:solidFill>
                  <a:schemeClr val="tx1">
                    <a:lumMod val="75000"/>
                    <a:lumOff val="25000"/>
                  </a:schemeClr>
                </a:solidFill>
                <a:latin typeface="Times New Roman" panose="02020603050405020304" charset="0"/>
                <a:cs typeface="Times New Roman" panose="02020603050405020304" charset="0"/>
              </a:rPr>
              <a:t>.</a:t>
            </a:r>
          </a:p>
        </p:txBody>
      </p:sp>
      <p:sp>
        <p:nvSpPr>
          <p:cNvPr id="4" name="文本框 3"/>
          <p:cNvSpPr txBox="1"/>
          <p:nvPr/>
        </p:nvSpPr>
        <p:spPr>
          <a:xfrm>
            <a:off x="842645" y="1654175"/>
            <a:ext cx="2222500" cy="368300"/>
          </a:xfrm>
          <a:prstGeom prst="rect">
            <a:avLst/>
          </a:prstGeom>
          <a:noFill/>
        </p:spPr>
        <p:txBody>
          <a:bodyPr wrap="square" rtlCol="0">
            <a:spAutoFit/>
          </a:bodyPr>
          <a:lstStyle/>
          <a:p>
            <a:r>
              <a:rPr lang="en-US" altLang="zh-CN" b="1"/>
              <a:t>1.1 FGSM</a:t>
            </a:r>
          </a:p>
        </p:txBody>
      </p:sp>
      <p:pic>
        <p:nvPicPr>
          <p:cNvPr id="5" name="图片 4"/>
          <p:cNvPicPr>
            <a:picLocks noChangeAspect="1"/>
          </p:cNvPicPr>
          <p:nvPr>
            <p:custDataLst>
              <p:tags r:id="rId5"/>
            </p:custDataLst>
          </p:nvPr>
        </p:nvPicPr>
        <p:blipFill>
          <a:blip r:embed="rId14"/>
          <a:stretch>
            <a:fillRect/>
          </a:stretch>
        </p:blipFill>
        <p:spPr>
          <a:xfrm>
            <a:off x="1184910" y="3296285"/>
            <a:ext cx="3882390" cy="438785"/>
          </a:xfrm>
          <a:prstGeom prst="rect">
            <a:avLst/>
          </a:prstGeom>
        </p:spPr>
      </p:pic>
      <p:sp>
        <p:nvSpPr>
          <p:cNvPr id="6" name="文本框 5"/>
          <p:cNvSpPr txBox="1"/>
          <p:nvPr/>
        </p:nvSpPr>
        <p:spPr>
          <a:xfrm>
            <a:off x="939165" y="2198370"/>
            <a:ext cx="10259060" cy="922020"/>
          </a:xfrm>
          <a:prstGeom prst="rect">
            <a:avLst/>
          </a:prstGeom>
          <a:noFill/>
        </p:spPr>
        <p:txBody>
          <a:bodyPr wrap="square" rtlCol="0" anchor="t">
            <a:spAutoFit/>
          </a:bodyPr>
          <a:lstStyle/>
          <a:p>
            <a:pPr>
              <a:lnSpc>
                <a:spcPct val="150000"/>
              </a:lnSpc>
            </a:pPr>
            <a:r>
              <a:rPr lang="zh-CN" altLang="en-US"/>
              <a:t>FGSM 通过在梯度方向上进行添加增量来诱导网络对生成的图片进行误分类,而梯度可以通过反向传播算法计算获得。</a:t>
            </a:r>
            <a:r>
              <a:rPr lang="en-US" altLang="zh-CN"/>
              <a:t>FGSM</a:t>
            </a:r>
            <a:r>
              <a:rPr lang="zh-CN" altLang="en-US"/>
              <a:t>的计算公式如下：</a:t>
            </a:r>
          </a:p>
        </p:txBody>
      </p:sp>
      <p:sp>
        <p:nvSpPr>
          <p:cNvPr id="7" name="文本框 6"/>
          <p:cNvSpPr txBox="1"/>
          <p:nvPr/>
        </p:nvSpPr>
        <p:spPr>
          <a:xfrm>
            <a:off x="939165" y="3910965"/>
            <a:ext cx="4373880" cy="368300"/>
          </a:xfrm>
          <a:prstGeom prst="rect">
            <a:avLst/>
          </a:prstGeom>
          <a:noFill/>
        </p:spPr>
        <p:txBody>
          <a:bodyPr wrap="square" rtlCol="0">
            <a:spAutoFit/>
          </a:bodyPr>
          <a:lstStyle/>
          <a:p>
            <a:r>
              <a:rPr lang="zh-CN" altLang="en-US" b="1"/>
              <a:t>在</a:t>
            </a:r>
            <a:r>
              <a:rPr lang="en-US" altLang="zh-CN" b="1"/>
              <a:t>MNIST</a:t>
            </a:r>
            <a:r>
              <a:rPr lang="zh-CN" altLang="en-US" b="1"/>
              <a:t>数据集上寻找</a:t>
            </a:r>
            <a:r>
              <a:rPr lang="en-US" altLang="zh-CN" b="1"/>
              <a:t>FGSM</a:t>
            </a:r>
            <a:r>
              <a:rPr lang="zh-CN" altLang="en-US" b="1"/>
              <a:t>对抗样本：</a:t>
            </a:r>
          </a:p>
        </p:txBody>
      </p:sp>
      <p:pic>
        <p:nvPicPr>
          <p:cNvPr id="15" name="图片 14"/>
          <p:cNvPicPr>
            <a:picLocks noChangeAspect="1"/>
          </p:cNvPicPr>
          <p:nvPr>
            <p:custDataLst>
              <p:tags r:id="rId6"/>
            </p:custDataLst>
          </p:nvPr>
        </p:nvPicPr>
        <p:blipFill>
          <a:blip r:embed="rId15">
            <a:lum bright="18000"/>
          </a:blip>
          <a:stretch>
            <a:fillRect/>
          </a:stretch>
        </p:blipFill>
        <p:spPr>
          <a:xfrm>
            <a:off x="1270000" y="4617085"/>
            <a:ext cx="793115" cy="771525"/>
          </a:xfrm>
          <a:prstGeom prst="rect">
            <a:avLst/>
          </a:prstGeom>
        </p:spPr>
      </p:pic>
      <p:pic>
        <p:nvPicPr>
          <p:cNvPr id="16" name="图片 15"/>
          <p:cNvPicPr>
            <a:picLocks noChangeAspect="1"/>
          </p:cNvPicPr>
          <p:nvPr>
            <p:custDataLst>
              <p:tags r:id="rId7"/>
            </p:custDataLst>
          </p:nvPr>
        </p:nvPicPr>
        <p:blipFill>
          <a:blip r:embed="rId16">
            <a:lum bright="18000"/>
          </a:blip>
          <a:stretch>
            <a:fillRect/>
          </a:stretch>
        </p:blipFill>
        <p:spPr>
          <a:xfrm>
            <a:off x="2846070" y="4611370"/>
            <a:ext cx="765175" cy="778510"/>
          </a:xfrm>
          <a:prstGeom prst="rect">
            <a:avLst/>
          </a:prstGeom>
        </p:spPr>
      </p:pic>
      <p:pic>
        <p:nvPicPr>
          <p:cNvPr id="17" name="图片 16"/>
          <p:cNvPicPr>
            <a:picLocks noChangeAspect="1"/>
          </p:cNvPicPr>
          <p:nvPr>
            <p:custDataLst>
              <p:tags r:id="rId8"/>
            </p:custDataLst>
          </p:nvPr>
        </p:nvPicPr>
        <p:blipFill>
          <a:blip r:embed="rId17">
            <a:lum bright="18000"/>
          </a:blip>
          <a:stretch>
            <a:fillRect/>
          </a:stretch>
        </p:blipFill>
        <p:spPr>
          <a:xfrm>
            <a:off x="4394200" y="4608830"/>
            <a:ext cx="796925" cy="823595"/>
          </a:xfrm>
          <a:prstGeom prst="rect">
            <a:avLst/>
          </a:prstGeom>
        </p:spPr>
      </p:pic>
      <p:sp>
        <p:nvSpPr>
          <p:cNvPr id="19" name="文本框 18"/>
          <p:cNvSpPr txBox="1"/>
          <p:nvPr/>
        </p:nvSpPr>
        <p:spPr>
          <a:xfrm>
            <a:off x="2290445" y="4841875"/>
            <a:ext cx="2278380" cy="368300"/>
          </a:xfrm>
          <a:prstGeom prst="rect">
            <a:avLst/>
          </a:prstGeom>
          <a:noFill/>
        </p:spPr>
        <p:txBody>
          <a:bodyPr wrap="square" rtlCol="0">
            <a:spAutoFit/>
          </a:bodyPr>
          <a:lstStyle/>
          <a:p>
            <a:r>
              <a:rPr lang="en-US" altLang="zh-CN"/>
              <a:t>+                      =</a:t>
            </a:r>
          </a:p>
        </p:txBody>
      </p:sp>
      <p:grpSp>
        <p:nvGrpSpPr>
          <p:cNvPr id="22" name="组合 21"/>
          <p:cNvGrpSpPr/>
          <p:nvPr/>
        </p:nvGrpSpPr>
        <p:grpSpPr>
          <a:xfrm>
            <a:off x="9891395" y="5930265"/>
            <a:ext cx="2122170" cy="518795"/>
            <a:chOff x="10944" y="7458"/>
            <a:chExt cx="3342" cy="817"/>
          </a:xfrm>
        </p:grpSpPr>
        <p:pic>
          <p:nvPicPr>
            <p:cNvPr id="100" name="图片 99"/>
            <p:cNvPicPr/>
            <p:nvPr>
              <p:custDataLst>
                <p:tags r:id="rId11"/>
              </p:custDataLst>
            </p:nvPr>
          </p:nvPicPr>
          <p:blipFill>
            <a:blip r:embed="rId18"/>
            <a:stretch>
              <a:fillRect/>
            </a:stretch>
          </p:blipFill>
          <p:spPr>
            <a:xfrm>
              <a:off x="10944" y="7458"/>
              <a:ext cx="738" cy="667"/>
            </a:xfrm>
            <a:prstGeom prst="rect">
              <a:avLst/>
            </a:prstGeom>
            <a:noFill/>
            <a:ln w="9525">
              <a:noFill/>
            </a:ln>
          </p:spPr>
        </p:pic>
        <p:sp>
          <p:nvSpPr>
            <p:cNvPr id="21" name="文本框 20"/>
            <p:cNvSpPr txBox="1"/>
            <p:nvPr/>
          </p:nvSpPr>
          <p:spPr>
            <a:xfrm>
              <a:off x="11682" y="7695"/>
              <a:ext cx="2604" cy="580"/>
            </a:xfrm>
            <a:prstGeom prst="rect">
              <a:avLst/>
            </a:prstGeom>
            <a:noFill/>
          </p:spPr>
          <p:txBody>
            <a:bodyPr wrap="square" rtlCol="0" anchor="t">
              <a:spAutoFit/>
            </a:bodyPr>
            <a:lstStyle/>
            <a:p>
              <a:pPr algn="l"/>
              <a:r>
                <a:rPr lang="zh-CN" altLang="en-US">
                  <a:latin typeface="Times New Roman" panose="02020603050405020304" charset="0"/>
                  <a:cs typeface="Times New Roman" panose="02020603050405020304" charset="0"/>
                </a:rPr>
                <a:t>RyanKao2001</a:t>
              </a:r>
            </a:p>
          </p:txBody>
        </p:sp>
      </p:grpSp>
      <p:pic>
        <p:nvPicPr>
          <p:cNvPr id="24" name="图片 23"/>
          <p:cNvPicPr>
            <a:picLocks noChangeAspect="1"/>
          </p:cNvPicPr>
          <p:nvPr>
            <p:custDataLst>
              <p:tags r:id="rId9"/>
            </p:custDataLst>
          </p:nvPr>
        </p:nvPicPr>
        <p:blipFill>
          <a:blip r:embed="rId19"/>
          <a:stretch>
            <a:fillRect/>
          </a:stretch>
        </p:blipFill>
        <p:spPr>
          <a:xfrm>
            <a:off x="8365490" y="2899410"/>
            <a:ext cx="3352800" cy="1447800"/>
          </a:xfrm>
          <a:prstGeom prst="rect">
            <a:avLst/>
          </a:prstGeom>
        </p:spPr>
      </p:pic>
      <p:pic>
        <p:nvPicPr>
          <p:cNvPr id="25" name="图片 24"/>
          <p:cNvPicPr>
            <a:picLocks noChangeAspect="1"/>
          </p:cNvPicPr>
          <p:nvPr>
            <p:custDataLst>
              <p:tags r:id="rId10"/>
            </p:custDataLst>
          </p:nvPr>
        </p:nvPicPr>
        <p:blipFill>
          <a:blip r:embed="rId20"/>
          <a:stretch>
            <a:fillRect/>
          </a:stretch>
        </p:blipFill>
        <p:spPr>
          <a:xfrm>
            <a:off x="5471160" y="2907665"/>
            <a:ext cx="2736215" cy="1478915"/>
          </a:xfrm>
          <a:prstGeom prst="rect">
            <a:avLst/>
          </a:prstGeom>
        </p:spPr>
      </p:pic>
      <p:sp>
        <p:nvSpPr>
          <p:cNvPr id="26" name="文本框 25"/>
          <p:cNvSpPr txBox="1"/>
          <p:nvPr/>
        </p:nvSpPr>
        <p:spPr>
          <a:xfrm>
            <a:off x="6211570" y="2695575"/>
            <a:ext cx="5207635" cy="368300"/>
          </a:xfrm>
          <a:prstGeom prst="rect">
            <a:avLst/>
          </a:prstGeom>
          <a:noFill/>
        </p:spPr>
        <p:txBody>
          <a:bodyPr wrap="square" rtlCol="0">
            <a:spAutoFit/>
          </a:bodyPr>
          <a:lstStyle/>
          <a:p>
            <a:r>
              <a:rPr lang="en-US" altLang="zh-CN">
                <a:solidFill>
                  <a:srgbClr val="FF0000"/>
                </a:solidFill>
              </a:rPr>
              <a:t>x.grad                                        x.grad.sign()</a:t>
            </a:r>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Research</a:t>
            </a:r>
          </a:p>
        </p:txBody>
      </p:sp>
      <p:sp>
        <p:nvSpPr>
          <p:cNvPr id="10" name="燕尾形 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燕尾形 1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10"/>
          <a:stretch>
            <a:fillRect/>
          </a:stretch>
        </p:blipFill>
        <p:spPr>
          <a:xfrm>
            <a:off x="9527540" y="132715"/>
            <a:ext cx="2190750" cy="574675"/>
          </a:xfrm>
          <a:prstGeom prst="rect">
            <a:avLst/>
          </a:prstGeom>
        </p:spPr>
      </p:pic>
      <p:sp>
        <p:nvSpPr>
          <p:cNvPr id="2" name="矩形 1"/>
          <p:cNvSpPr/>
          <p:nvPr>
            <p:custDataLst>
              <p:tags r:id="rId2"/>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custDataLst>
              <p:tags r:id="rId3"/>
            </p:custDataLst>
          </p:nvPr>
        </p:nvSpPr>
        <p:spPr>
          <a:xfrm>
            <a:off x="842645" y="1167765"/>
            <a:ext cx="3343910" cy="368300"/>
          </a:xfrm>
          <a:prstGeom prst="rect">
            <a:avLst/>
          </a:prstGeom>
          <a:noFill/>
        </p:spPr>
        <p:txBody>
          <a:bodyPr wrap="square" rtlCol="0">
            <a:spAutoFit/>
          </a:bodyPr>
          <a:lstStyle/>
          <a:p>
            <a:r>
              <a:rPr lang="en-US" altLang="zh-CN" b="1">
                <a:solidFill>
                  <a:srgbClr val="FF0000"/>
                </a:solidFill>
              </a:rPr>
              <a:t>1 Attack</a:t>
            </a:r>
            <a:r>
              <a:rPr lang="zh-CN" altLang="en-US" b="1">
                <a:solidFill>
                  <a:srgbClr val="FF0000"/>
                </a:solidFill>
              </a:rPr>
              <a:t>：</a:t>
            </a:r>
          </a:p>
        </p:txBody>
      </p:sp>
      <p:sp>
        <p:nvSpPr>
          <p:cNvPr id="35" name="文本框 34"/>
          <p:cNvSpPr txBox="1"/>
          <p:nvPr>
            <p:custDataLst>
              <p:tags r:id="rId4"/>
            </p:custDataLst>
          </p:nvPr>
        </p:nvSpPr>
        <p:spPr>
          <a:xfrm>
            <a:off x="354330" y="5930265"/>
            <a:ext cx="11659235" cy="368300"/>
          </a:xfrm>
          <a:prstGeom prst="rect">
            <a:avLst/>
          </a:prstGeom>
          <a:noFill/>
        </p:spPr>
        <p:txBody>
          <a:bodyPr wrap="square" rtlCol="0">
            <a:spAutoFit/>
          </a:bodyPr>
          <a:lstStyle/>
          <a:p>
            <a:pPr marL="285750" indent="-285750" algn="l">
              <a:buClrTx/>
              <a:buSzTx/>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[6]</a:t>
            </a:r>
            <a:r>
              <a:rPr lang="zh-CN" altLang="en-US">
                <a:solidFill>
                  <a:schemeClr val="tx1">
                    <a:lumMod val="75000"/>
                    <a:lumOff val="25000"/>
                  </a:schemeClr>
                </a:solidFill>
                <a:latin typeface="Times New Roman" panose="02020603050405020304" charset="0"/>
                <a:cs typeface="Times New Roman" panose="02020603050405020304" charset="0"/>
              </a:rPr>
              <a:t>Adversarial examples in the physical world</a:t>
            </a:r>
            <a:r>
              <a:rPr lang="en-US" altLang="zh-CN">
                <a:solidFill>
                  <a:schemeClr val="tx1">
                    <a:lumMod val="75000"/>
                    <a:lumOff val="25000"/>
                  </a:schemeClr>
                </a:solidFill>
                <a:latin typeface="Times New Roman" panose="02020603050405020304" charset="0"/>
                <a:cs typeface="Times New Roman" panose="02020603050405020304" charset="0"/>
              </a:rPr>
              <a:t>.</a:t>
            </a:r>
          </a:p>
        </p:txBody>
      </p:sp>
      <p:sp>
        <p:nvSpPr>
          <p:cNvPr id="4" name="文本框 3"/>
          <p:cNvSpPr txBox="1"/>
          <p:nvPr/>
        </p:nvSpPr>
        <p:spPr>
          <a:xfrm>
            <a:off x="842645" y="1654175"/>
            <a:ext cx="2222500" cy="368300"/>
          </a:xfrm>
          <a:prstGeom prst="rect">
            <a:avLst/>
          </a:prstGeom>
          <a:noFill/>
        </p:spPr>
        <p:txBody>
          <a:bodyPr wrap="square" rtlCol="0">
            <a:spAutoFit/>
          </a:bodyPr>
          <a:lstStyle/>
          <a:p>
            <a:r>
              <a:rPr lang="en-US" altLang="zh-CN" b="1"/>
              <a:t>1.2 I-FGSM</a:t>
            </a:r>
          </a:p>
        </p:txBody>
      </p:sp>
      <p:pic>
        <p:nvPicPr>
          <p:cNvPr id="5" name="图片 4"/>
          <p:cNvPicPr>
            <a:picLocks noChangeAspect="1"/>
          </p:cNvPicPr>
          <p:nvPr>
            <p:custDataLst>
              <p:tags r:id="rId5"/>
            </p:custDataLst>
          </p:nvPr>
        </p:nvPicPr>
        <p:blipFill>
          <a:blip r:embed="rId11"/>
          <a:stretch>
            <a:fillRect/>
          </a:stretch>
        </p:blipFill>
        <p:spPr>
          <a:xfrm>
            <a:off x="4385310" y="2417445"/>
            <a:ext cx="3116580" cy="365760"/>
          </a:xfrm>
          <a:prstGeom prst="rect">
            <a:avLst/>
          </a:prstGeom>
        </p:spPr>
      </p:pic>
      <p:pic>
        <p:nvPicPr>
          <p:cNvPr id="6" name="图片 5"/>
          <p:cNvPicPr>
            <a:picLocks noChangeAspect="1"/>
          </p:cNvPicPr>
          <p:nvPr>
            <p:custDataLst>
              <p:tags r:id="rId6"/>
            </p:custDataLst>
          </p:nvPr>
        </p:nvPicPr>
        <p:blipFill>
          <a:blip r:embed="rId12"/>
          <a:stretch>
            <a:fillRect/>
          </a:stretch>
        </p:blipFill>
        <p:spPr>
          <a:xfrm>
            <a:off x="4385310" y="2907030"/>
            <a:ext cx="5692140" cy="350520"/>
          </a:xfrm>
          <a:prstGeom prst="rect">
            <a:avLst/>
          </a:prstGeom>
        </p:spPr>
      </p:pic>
      <p:pic>
        <p:nvPicPr>
          <p:cNvPr id="7" name="图片 6"/>
          <p:cNvPicPr>
            <a:picLocks noChangeAspect="1"/>
          </p:cNvPicPr>
          <p:nvPr>
            <p:custDataLst>
              <p:tags r:id="rId7"/>
            </p:custDataLst>
          </p:nvPr>
        </p:nvPicPr>
        <p:blipFill>
          <a:blip r:embed="rId13"/>
          <a:stretch>
            <a:fillRect/>
          </a:stretch>
        </p:blipFill>
        <p:spPr>
          <a:xfrm>
            <a:off x="4385310" y="3429000"/>
            <a:ext cx="7010400" cy="1508760"/>
          </a:xfrm>
          <a:prstGeom prst="rect">
            <a:avLst/>
          </a:prstGeom>
        </p:spPr>
      </p:pic>
      <p:sp>
        <p:nvSpPr>
          <p:cNvPr id="15" name="文本框 14"/>
          <p:cNvSpPr txBox="1"/>
          <p:nvPr/>
        </p:nvSpPr>
        <p:spPr>
          <a:xfrm>
            <a:off x="842645" y="2417445"/>
            <a:ext cx="3238500" cy="2168525"/>
          </a:xfrm>
          <a:prstGeom prst="rect">
            <a:avLst/>
          </a:prstGeom>
          <a:noFill/>
        </p:spPr>
        <p:txBody>
          <a:bodyPr wrap="square" rtlCol="0" anchor="t">
            <a:spAutoFit/>
          </a:bodyPr>
          <a:lstStyle/>
          <a:p>
            <a:pPr>
              <a:lnSpc>
                <a:spcPct val="150000"/>
              </a:lnSpc>
            </a:pPr>
            <a:r>
              <a:rPr lang="zh-CN" altLang="en-US"/>
              <a:t>通过多个小步增大损失函数的处理来优化一大步运算增大分类器的损失函数而进行图像扰动,以得到对抗性更好的对抗样本</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mc:Choice>
    <mc:Fallback xmlns="">
      <p:transition spd="med"/>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Research</a:t>
            </a:r>
          </a:p>
        </p:txBody>
      </p:sp>
      <p:sp>
        <p:nvSpPr>
          <p:cNvPr id="10" name="燕尾形 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燕尾形 1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11"/>
          <a:stretch>
            <a:fillRect/>
          </a:stretch>
        </p:blipFill>
        <p:spPr>
          <a:xfrm>
            <a:off x="9527540" y="132715"/>
            <a:ext cx="2190750" cy="574675"/>
          </a:xfrm>
          <a:prstGeom prst="rect">
            <a:avLst/>
          </a:prstGeom>
        </p:spPr>
      </p:pic>
      <p:sp>
        <p:nvSpPr>
          <p:cNvPr id="2" name="矩形 1"/>
          <p:cNvSpPr/>
          <p:nvPr>
            <p:custDataLst>
              <p:tags r:id="rId2"/>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custDataLst>
              <p:tags r:id="rId3"/>
            </p:custDataLst>
          </p:nvPr>
        </p:nvSpPr>
        <p:spPr>
          <a:xfrm>
            <a:off x="842645" y="1167765"/>
            <a:ext cx="3343910" cy="368300"/>
          </a:xfrm>
          <a:prstGeom prst="rect">
            <a:avLst/>
          </a:prstGeom>
          <a:noFill/>
        </p:spPr>
        <p:txBody>
          <a:bodyPr wrap="square" rtlCol="0">
            <a:spAutoFit/>
          </a:bodyPr>
          <a:lstStyle/>
          <a:p>
            <a:r>
              <a:rPr lang="en-US" altLang="zh-CN" b="1">
                <a:solidFill>
                  <a:srgbClr val="FF0000"/>
                </a:solidFill>
              </a:rPr>
              <a:t>1 Attack</a:t>
            </a:r>
            <a:r>
              <a:rPr lang="zh-CN" altLang="en-US" b="1">
                <a:solidFill>
                  <a:srgbClr val="FF0000"/>
                </a:solidFill>
              </a:rPr>
              <a:t>：</a:t>
            </a:r>
          </a:p>
        </p:txBody>
      </p:sp>
      <p:sp>
        <p:nvSpPr>
          <p:cNvPr id="35" name="文本框 34"/>
          <p:cNvSpPr txBox="1"/>
          <p:nvPr>
            <p:custDataLst>
              <p:tags r:id="rId4"/>
            </p:custDataLst>
          </p:nvPr>
        </p:nvSpPr>
        <p:spPr>
          <a:xfrm>
            <a:off x="354330" y="5930265"/>
            <a:ext cx="11659235" cy="368300"/>
          </a:xfrm>
          <a:prstGeom prst="rect">
            <a:avLst/>
          </a:prstGeom>
          <a:noFill/>
        </p:spPr>
        <p:txBody>
          <a:bodyPr wrap="square" rtlCol="0">
            <a:spAutoFit/>
          </a:bodyPr>
          <a:lstStyle/>
          <a:p>
            <a:pPr marL="285750" indent="-285750" algn="l">
              <a:buClrTx/>
              <a:buSzTx/>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[7]</a:t>
            </a:r>
            <a:r>
              <a:rPr lang="en-US" altLang="zh-CN">
                <a:solidFill>
                  <a:schemeClr val="tx1">
                    <a:lumMod val="75000"/>
                    <a:lumOff val="25000"/>
                  </a:schemeClr>
                </a:solidFill>
                <a:latin typeface="Times New Roman" panose="02020603050405020304" charset="0"/>
                <a:cs typeface="Times New Roman" panose="02020603050405020304" charset="0"/>
                <a:sym typeface="+mn-ea"/>
              </a:rPr>
              <a:t>DeepFool: A simple and accurate method to fool deep neural networks</a:t>
            </a:r>
            <a:r>
              <a:rPr lang="en-US" altLang="zh-CN">
                <a:solidFill>
                  <a:schemeClr val="tx1">
                    <a:lumMod val="75000"/>
                    <a:lumOff val="25000"/>
                  </a:schemeClr>
                </a:solidFill>
                <a:latin typeface="Times New Roman" panose="02020603050405020304" charset="0"/>
                <a:cs typeface="Times New Roman" panose="02020603050405020304" charset="0"/>
              </a:rPr>
              <a:t>.</a:t>
            </a:r>
          </a:p>
        </p:txBody>
      </p:sp>
      <p:sp>
        <p:nvSpPr>
          <p:cNvPr id="4" name="文本框 3"/>
          <p:cNvSpPr txBox="1"/>
          <p:nvPr/>
        </p:nvSpPr>
        <p:spPr>
          <a:xfrm>
            <a:off x="842645" y="1654175"/>
            <a:ext cx="2222500" cy="368300"/>
          </a:xfrm>
          <a:prstGeom prst="rect">
            <a:avLst/>
          </a:prstGeom>
          <a:noFill/>
        </p:spPr>
        <p:txBody>
          <a:bodyPr wrap="square" rtlCol="0">
            <a:spAutoFit/>
          </a:bodyPr>
          <a:lstStyle/>
          <a:p>
            <a:r>
              <a:rPr lang="en-US" altLang="zh-CN" b="1"/>
              <a:t>1.3 DeepFool</a:t>
            </a:r>
          </a:p>
        </p:txBody>
      </p:sp>
      <p:pic>
        <p:nvPicPr>
          <p:cNvPr id="19" name="图片 18"/>
          <p:cNvPicPr>
            <a:picLocks noChangeAspect="1"/>
          </p:cNvPicPr>
          <p:nvPr>
            <p:custDataLst>
              <p:tags r:id="rId5"/>
            </p:custDataLst>
          </p:nvPr>
        </p:nvPicPr>
        <p:blipFill>
          <a:blip r:embed="rId12"/>
          <a:stretch>
            <a:fillRect/>
          </a:stretch>
        </p:blipFill>
        <p:spPr>
          <a:xfrm>
            <a:off x="7828280" y="1654175"/>
            <a:ext cx="3771900" cy="3810000"/>
          </a:xfrm>
          <a:prstGeom prst="rect">
            <a:avLst/>
          </a:prstGeom>
        </p:spPr>
      </p:pic>
      <p:pic>
        <p:nvPicPr>
          <p:cNvPr id="20" name="图片 19"/>
          <p:cNvPicPr>
            <a:picLocks noChangeAspect="1"/>
          </p:cNvPicPr>
          <p:nvPr>
            <p:custDataLst>
              <p:tags r:id="rId6"/>
            </p:custDataLst>
          </p:nvPr>
        </p:nvPicPr>
        <p:blipFill>
          <a:blip r:embed="rId13"/>
          <a:stretch>
            <a:fillRect/>
          </a:stretch>
        </p:blipFill>
        <p:spPr>
          <a:xfrm>
            <a:off x="842645" y="2623820"/>
            <a:ext cx="3179445" cy="1838325"/>
          </a:xfrm>
          <a:prstGeom prst="rect">
            <a:avLst/>
          </a:prstGeom>
        </p:spPr>
      </p:pic>
      <p:pic>
        <p:nvPicPr>
          <p:cNvPr id="21" name="图片 20"/>
          <p:cNvPicPr>
            <a:picLocks noChangeAspect="1"/>
          </p:cNvPicPr>
          <p:nvPr>
            <p:custDataLst>
              <p:tags r:id="rId7"/>
            </p:custDataLst>
          </p:nvPr>
        </p:nvPicPr>
        <p:blipFill>
          <a:blip r:embed="rId14"/>
          <a:stretch>
            <a:fillRect/>
          </a:stretch>
        </p:blipFill>
        <p:spPr>
          <a:xfrm>
            <a:off x="4186555" y="2201545"/>
            <a:ext cx="3375660" cy="2682240"/>
          </a:xfrm>
          <a:prstGeom prst="rect">
            <a:avLst/>
          </a:prstGeom>
        </p:spPr>
      </p:pic>
      <p:pic>
        <p:nvPicPr>
          <p:cNvPr id="23" name="图片 22"/>
          <p:cNvPicPr>
            <a:picLocks noChangeAspect="1"/>
          </p:cNvPicPr>
          <p:nvPr>
            <p:custDataLst>
              <p:tags r:id="rId8"/>
            </p:custDataLst>
          </p:nvPr>
        </p:nvPicPr>
        <p:blipFill>
          <a:blip r:embed="rId15"/>
          <a:stretch>
            <a:fillRect/>
          </a:stretch>
        </p:blipFill>
        <p:spPr>
          <a:xfrm>
            <a:off x="842645" y="4685665"/>
            <a:ext cx="3794760" cy="1021080"/>
          </a:xfrm>
          <a:prstGeom prst="rect">
            <a:avLst/>
          </a:prstGeom>
        </p:spPr>
      </p:pic>
      <p:sp>
        <p:nvSpPr>
          <p:cNvPr id="24" name="文本框 23"/>
          <p:cNvSpPr txBox="1"/>
          <p:nvPr/>
        </p:nvSpPr>
        <p:spPr>
          <a:xfrm>
            <a:off x="2826385" y="1270635"/>
            <a:ext cx="4735195" cy="922020"/>
          </a:xfrm>
          <a:prstGeom prst="rect">
            <a:avLst/>
          </a:prstGeom>
          <a:noFill/>
        </p:spPr>
        <p:txBody>
          <a:bodyPr wrap="square" rtlCol="0" anchor="t">
            <a:spAutoFit/>
          </a:bodyPr>
          <a:lstStyle/>
          <a:p>
            <a:r>
              <a:rPr lang="zh-CN" altLang="en-US"/>
              <a:t>DeepFool 通过迭代来生成最小范数对抗扰动,每一步将位于分类边界内的像素一步步修改到边界外,直到最终出现分类错误为止</a:t>
            </a:r>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custDataLst>
              <p:tags r:id="rId2"/>
            </p:custDataLst>
          </p:nvPr>
        </p:nvPicPr>
        <p:blipFill>
          <a:blip r:embed="rId8"/>
          <a:srcRect l="4795"/>
          <a:stretch>
            <a:fillRect/>
          </a:stretch>
        </p:blipFill>
        <p:spPr>
          <a:xfrm>
            <a:off x="2268855" y="1289050"/>
            <a:ext cx="7653655" cy="4366260"/>
          </a:xfrm>
          <a:prstGeom prst="rect">
            <a:avLst/>
          </a:prstGeom>
        </p:spPr>
      </p:pic>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Research</a:t>
            </a:r>
          </a:p>
        </p:txBody>
      </p:sp>
      <p:sp>
        <p:nvSpPr>
          <p:cNvPr id="10" name="燕尾形 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燕尾形 1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9"/>
          <a:stretch>
            <a:fillRect/>
          </a:stretch>
        </p:blipFill>
        <p:spPr>
          <a:xfrm>
            <a:off x="9527540" y="132715"/>
            <a:ext cx="2190750" cy="574675"/>
          </a:xfrm>
          <a:prstGeom prst="rect">
            <a:avLst/>
          </a:prstGeom>
        </p:spPr>
      </p:pic>
      <p:sp>
        <p:nvSpPr>
          <p:cNvPr id="2" name="矩形 1"/>
          <p:cNvSpPr/>
          <p:nvPr>
            <p:custDataLst>
              <p:tags r:id="rId3"/>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custDataLst>
              <p:tags r:id="rId4"/>
            </p:custDataLst>
          </p:nvPr>
        </p:nvSpPr>
        <p:spPr>
          <a:xfrm>
            <a:off x="842645" y="1167765"/>
            <a:ext cx="3343910" cy="368300"/>
          </a:xfrm>
          <a:prstGeom prst="rect">
            <a:avLst/>
          </a:prstGeom>
          <a:noFill/>
        </p:spPr>
        <p:txBody>
          <a:bodyPr wrap="square" rtlCol="0">
            <a:spAutoFit/>
          </a:bodyPr>
          <a:lstStyle/>
          <a:p>
            <a:r>
              <a:rPr lang="en-US" altLang="zh-CN" b="1">
                <a:solidFill>
                  <a:srgbClr val="FF0000"/>
                </a:solidFill>
              </a:rPr>
              <a:t>2 Defense</a:t>
            </a:r>
            <a:r>
              <a:rPr lang="zh-CN" altLang="en-US" b="1">
                <a:solidFill>
                  <a:srgbClr val="FF0000"/>
                </a:solidFill>
              </a:rPr>
              <a:t>：</a:t>
            </a:r>
          </a:p>
        </p:txBody>
      </p:sp>
      <p:sp>
        <p:nvSpPr>
          <p:cNvPr id="35" name="文本框 34"/>
          <p:cNvSpPr txBox="1"/>
          <p:nvPr>
            <p:custDataLst>
              <p:tags r:id="rId5"/>
            </p:custDataLst>
          </p:nvPr>
        </p:nvSpPr>
        <p:spPr>
          <a:xfrm>
            <a:off x="354330" y="5930265"/>
            <a:ext cx="11659235" cy="368300"/>
          </a:xfrm>
          <a:prstGeom prst="rect">
            <a:avLst/>
          </a:prstGeom>
          <a:noFill/>
        </p:spPr>
        <p:txBody>
          <a:bodyPr wrap="square" rtlCol="0">
            <a:spAutoFit/>
          </a:bodyPr>
          <a:lstStyle/>
          <a:p>
            <a:pPr marL="285750" indent="-285750" algn="l">
              <a:buClrTx/>
              <a:buSzTx/>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[12]</a:t>
            </a:r>
            <a:r>
              <a:rPr lang="zh-CN" altLang="en-US">
                <a:solidFill>
                  <a:schemeClr val="tx1">
                    <a:lumMod val="75000"/>
                    <a:lumOff val="25000"/>
                  </a:schemeClr>
                </a:solidFill>
                <a:latin typeface="Times New Roman" panose="02020603050405020304" charset="0"/>
                <a:cs typeface="Times New Roman" panose="02020603050405020304" charset="0"/>
                <a:sym typeface="+mn-ea"/>
              </a:rPr>
              <a:t>A study of the effect of JPG compression on adversarial images.</a:t>
            </a:r>
            <a:endParaRPr lang="en-US" altLang="zh-CN">
              <a:solidFill>
                <a:schemeClr val="tx1">
                  <a:lumMod val="75000"/>
                  <a:lumOff val="25000"/>
                </a:schemeClr>
              </a:solidFill>
              <a:latin typeface="Times New Roman" panose="02020603050405020304" charset="0"/>
              <a:cs typeface="Times New Roman" panose="02020603050405020304" charset="0"/>
            </a:endParaRPr>
          </a:p>
        </p:txBody>
      </p:sp>
      <p:sp>
        <p:nvSpPr>
          <p:cNvPr id="4" name="文本框 3"/>
          <p:cNvSpPr txBox="1"/>
          <p:nvPr/>
        </p:nvSpPr>
        <p:spPr>
          <a:xfrm>
            <a:off x="842645" y="1654175"/>
            <a:ext cx="3409950" cy="368300"/>
          </a:xfrm>
          <a:prstGeom prst="rect">
            <a:avLst/>
          </a:prstGeom>
          <a:noFill/>
        </p:spPr>
        <p:txBody>
          <a:bodyPr wrap="square" rtlCol="0">
            <a:spAutoFit/>
          </a:bodyPr>
          <a:lstStyle/>
          <a:p>
            <a:r>
              <a:rPr lang="en-US" altLang="zh-CN" b="1"/>
              <a:t>2.1 Jpg Compression </a:t>
            </a:r>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Research</a:t>
            </a:r>
          </a:p>
        </p:txBody>
      </p:sp>
      <p:sp>
        <p:nvSpPr>
          <p:cNvPr id="10" name="燕尾形 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燕尾形 1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8"/>
          <a:stretch>
            <a:fillRect/>
          </a:stretch>
        </p:blipFill>
        <p:spPr>
          <a:xfrm>
            <a:off x="9527540" y="132715"/>
            <a:ext cx="2190750" cy="574675"/>
          </a:xfrm>
          <a:prstGeom prst="rect">
            <a:avLst/>
          </a:prstGeom>
        </p:spPr>
      </p:pic>
      <p:sp>
        <p:nvSpPr>
          <p:cNvPr id="2" name="矩形 1"/>
          <p:cNvSpPr/>
          <p:nvPr>
            <p:custDataLst>
              <p:tags r:id="rId2"/>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custDataLst>
              <p:tags r:id="rId3"/>
            </p:custDataLst>
          </p:nvPr>
        </p:nvSpPr>
        <p:spPr>
          <a:xfrm>
            <a:off x="842645" y="1167765"/>
            <a:ext cx="3343910" cy="368300"/>
          </a:xfrm>
          <a:prstGeom prst="rect">
            <a:avLst/>
          </a:prstGeom>
          <a:noFill/>
        </p:spPr>
        <p:txBody>
          <a:bodyPr wrap="square" rtlCol="0">
            <a:spAutoFit/>
          </a:bodyPr>
          <a:lstStyle/>
          <a:p>
            <a:r>
              <a:rPr lang="en-US" altLang="zh-CN" b="1">
                <a:solidFill>
                  <a:srgbClr val="FF0000"/>
                </a:solidFill>
              </a:rPr>
              <a:t>2 Defense</a:t>
            </a:r>
            <a:r>
              <a:rPr lang="zh-CN" altLang="en-US" b="1">
                <a:solidFill>
                  <a:srgbClr val="FF0000"/>
                </a:solidFill>
              </a:rPr>
              <a:t>：</a:t>
            </a:r>
          </a:p>
        </p:txBody>
      </p:sp>
      <p:sp>
        <p:nvSpPr>
          <p:cNvPr id="35" name="文本框 34"/>
          <p:cNvSpPr txBox="1"/>
          <p:nvPr>
            <p:custDataLst>
              <p:tags r:id="rId4"/>
            </p:custDataLst>
          </p:nvPr>
        </p:nvSpPr>
        <p:spPr>
          <a:xfrm>
            <a:off x="354330" y="5930265"/>
            <a:ext cx="11659235" cy="368300"/>
          </a:xfrm>
          <a:prstGeom prst="rect">
            <a:avLst/>
          </a:prstGeom>
          <a:noFill/>
        </p:spPr>
        <p:txBody>
          <a:bodyPr wrap="square" rtlCol="0">
            <a:spAutoFit/>
          </a:bodyPr>
          <a:lstStyle/>
          <a:p>
            <a:pPr marL="285750" indent="-285750" algn="l">
              <a:buClrTx/>
              <a:buSzTx/>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[8]</a:t>
            </a:r>
            <a:r>
              <a:rPr lang="en-US" altLang="zh-CN">
                <a:solidFill>
                  <a:schemeClr val="tx1">
                    <a:lumMod val="75000"/>
                    <a:lumOff val="25000"/>
                  </a:schemeClr>
                </a:solidFill>
                <a:latin typeface="Times New Roman" panose="02020603050405020304" charset="0"/>
                <a:cs typeface="Times New Roman" panose="02020603050405020304" charset="0"/>
                <a:sym typeface="+mn-ea"/>
              </a:rPr>
              <a:t>Feature Squeezing: Detecting Adversarial Examples in Deep Neural Networks.</a:t>
            </a:r>
            <a:r>
              <a:rPr lang="en-US" altLang="zh-CN">
                <a:solidFill>
                  <a:schemeClr val="tx1">
                    <a:lumMod val="75000"/>
                    <a:lumOff val="25000"/>
                  </a:schemeClr>
                </a:solidFill>
                <a:latin typeface="Times New Roman" panose="02020603050405020304" charset="0"/>
                <a:cs typeface="Times New Roman" panose="02020603050405020304" charset="0"/>
              </a:rPr>
              <a:t>.</a:t>
            </a:r>
          </a:p>
        </p:txBody>
      </p:sp>
      <p:sp>
        <p:nvSpPr>
          <p:cNvPr id="4" name="文本框 3"/>
          <p:cNvSpPr txBox="1"/>
          <p:nvPr/>
        </p:nvSpPr>
        <p:spPr>
          <a:xfrm>
            <a:off x="842645" y="1654175"/>
            <a:ext cx="3409950" cy="368300"/>
          </a:xfrm>
          <a:prstGeom prst="rect">
            <a:avLst/>
          </a:prstGeom>
          <a:noFill/>
        </p:spPr>
        <p:txBody>
          <a:bodyPr wrap="square" rtlCol="0">
            <a:spAutoFit/>
          </a:bodyPr>
          <a:lstStyle/>
          <a:p>
            <a:r>
              <a:rPr lang="en-US" altLang="zh-CN" b="1"/>
              <a:t>2.2 Feature Squeezing</a:t>
            </a:r>
          </a:p>
        </p:txBody>
      </p:sp>
      <p:pic>
        <p:nvPicPr>
          <p:cNvPr id="5" name="图片 4"/>
          <p:cNvPicPr>
            <a:picLocks noChangeAspect="1"/>
          </p:cNvPicPr>
          <p:nvPr>
            <p:custDataLst>
              <p:tags r:id="rId5"/>
            </p:custDataLst>
          </p:nvPr>
        </p:nvPicPr>
        <p:blipFill>
          <a:blip r:embed="rId9"/>
          <a:stretch>
            <a:fillRect/>
          </a:stretch>
        </p:blipFill>
        <p:spPr>
          <a:xfrm>
            <a:off x="1673225" y="2019300"/>
            <a:ext cx="8123555" cy="2891790"/>
          </a:xfrm>
          <a:prstGeom prst="rect">
            <a:avLst/>
          </a:prstGeom>
        </p:spPr>
      </p:pic>
      <p:sp>
        <p:nvSpPr>
          <p:cNvPr id="6" name="文本框 5"/>
          <p:cNvSpPr txBox="1"/>
          <p:nvPr/>
        </p:nvSpPr>
        <p:spPr>
          <a:xfrm>
            <a:off x="1673225" y="5170170"/>
            <a:ext cx="4416425" cy="368300"/>
          </a:xfrm>
          <a:prstGeom prst="rect">
            <a:avLst/>
          </a:prstGeom>
          <a:noFill/>
        </p:spPr>
        <p:txBody>
          <a:bodyPr wrap="square" rtlCol="0">
            <a:spAutoFit/>
          </a:bodyPr>
          <a:lstStyle/>
          <a:p>
            <a:r>
              <a:rPr lang="en-US" altLang="zh-CN"/>
              <a:t>squeeze: </a:t>
            </a:r>
            <a:r>
              <a:rPr lang="zh-CN" altLang="en-US"/>
              <a:t>减小像素深度，减少空间维度</a:t>
            </a:r>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Research</a:t>
            </a:r>
          </a:p>
        </p:txBody>
      </p:sp>
      <p:sp>
        <p:nvSpPr>
          <p:cNvPr id="10" name="燕尾形 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燕尾形 1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11"/>
          <a:stretch>
            <a:fillRect/>
          </a:stretch>
        </p:blipFill>
        <p:spPr>
          <a:xfrm>
            <a:off x="9527540" y="132715"/>
            <a:ext cx="2190750" cy="574675"/>
          </a:xfrm>
          <a:prstGeom prst="rect">
            <a:avLst/>
          </a:prstGeom>
        </p:spPr>
      </p:pic>
      <p:sp>
        <p:nvSpPr>
          <p:cNvPr id="2" name="矩形 1"/>
          <p:cNvSpPr/>
          <p:nvPr>
            <p:custDataLst>
              <p:tags r:id="rId2"/>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custDataLst>
              <p:tags r:id="rId3"/>
            </p:custDataLst>
          </p:nvPr>
        </p:nvSpPr>
        <p:spPr>
          <a:xfrm>
            <a:off x="842645" y="1167765"/>
            <a:ext cx="3343910" cy="368300"/>
          </a:xfrm>
          <a:prstGeom prst="rect">
            <a:avLst/>
          </a:prstGeom>
          <a:noFill/>
        </p:spPr>
        <p:txBody>
          <a:bodyPr wrap="square" rtlCol="0">
            <a:spAutoFit/>
          </a:bodyPr>
          <a:lstStyle/>
          <a:p>
            <a:r>
              <a:rPr lang="en-US" altLang="zh-CN" b="1">
                <a:solidFill>
                  <a:srgbClr val="FF0000"/>
                </a:solidFill>
              </a:rPr>
              <a:t>3 Robustness</a:t>
            </a:r>
            <a:r>
              <a:rPr lang="zh-CN" altLang="en-US" b="1">
                <a:solidFill>
                  <a:srgbClr val="FF0000"/>
                </a:solidFill>
              </a:rPr>
              <a:t>：</a:t>
            </a:r>
          </a:p>
        </p:txBody>
      </p:sp>
      <p:sp>
        <p:nvSpPr>
          <p:cNvPr id="35" name="文本框 34"/>
          <p:cNvSpPr txBox="1"/>
          <p:nvPr>
            <p:custDataLst>
              <p:tags r:id="rId4"/>
            </p:custDataLst>
          </p:nvPr>
        </p:nvSpPr>
        <p:spPr>
          <a:xfrm>
            <a:off x="354330" y="5930265"/>
            <a:ext cx="11659235" cy="368300"/>
          </a:xfrm>
          <a:prstGeom prst="rect">
            <a:avLst/>
          </a:prstGeom>
          <a:noFill/>
        </p:spPr>
        <p:txBody>
          <a:bodyPr wrap="square" rtlCol="0">
            <a:spAutoFit/>
          </a:bodyPr>
          <a:lstStyle/>
          <a:p>
            <a:pPr marL="285750" indent="-285750" algn="l">
              <a:buClrTx/>
              <a:buSzTx/>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[9]</a:t>
            </a:r>
            <a:r>
              <a:rPr lang="en-US" altLang="zh-CN">
                <a:solidFill>
                  <a:schemeClr val="tx1">
                    <a:lumMod val="75000"/>
                    <a:lumOff val="25000"/>
                  </a:schemeClr>
                </a:solidFill>
                <a:latin typeface="Times New Roman" panose="02020603050405020304" charset="0"/>
                <a:cs typeface="Times New Roman" panose="02020603050405020304" charset="0"/>
                <a:sym typeface="+mn-ea"/>
              </a:rPr>
              <a:t>Towards deep learning models resistant to adversarial attacks.</a:t>
            </a:r>
            <a:endParaRPr lang="en-US" altLang="zh-CN">
              <a:solidFill>
                <a:schemeClr val="tx1">
                  <a:lumMod val="75000"/>
                  <a:lumOff val="25000"/>
                </a:schemeClr>
              </a:solidFill>
              <a:latin typeface="Times New Roman" panose="02020603050405020304" charset="0"/>
              <a:cs typeface="Times New Roman" panose="02020603050405020304" charset="0"/>
            </a:endParaRPr>
          </a:p>
        </p:txBody>
      </p:sp>
      <p:sp>
        <p:nvSpPr>
          <p:cNvPr id="6" name="文本框 5"/>
          <p:cNvSpPr txBox="1"/>
          <p:nvPr/>
        </p:nvSpPr>
        <p:spPr>
          <a:xfrm>
            <a:off x="690245" y="1864360"/>
            <a:ext cx="4064000" cy="368300"/>
          </a:xfrm>
          <a:prstGeom prst="rect">
            <a:avLst/>
          </a:prstGeom>
          <a:noFill/>
        </p:spPr>
        <p:txBody>
          <a:bodyPr wrap="square" rtlCol="0">
            <a:spAutoFit/>
          </a:bodyPr>
          <a:lstStyle/>
          <a:p>
            <a:pPr marL="285750" indent="-285750">
              <a:buFont typeface="Arial" panose="020B0604020202020204" pitchFamily="34" charset="0"/>
              <a:buChar char="•"/>
            </a:pPr>
            <a:r>
              <a:rPr lang="en-US" altLang="zh-CN" b="1"/>
              <a:t>adversarial training:</a:t>
            </a:r>
          </a:p>
        </p:txBody>
      </p:sp>
      <p:pic>
        <p:nvPicPr>
          <p:cNvPr id="7" name="图片 6"/>
          <p:cNvPicPr>
            <a:picLocks noChangeAspect="1"/>
          </p:cNvPicPr>
          <p:nvPr>
            <p:custDataLst>
              <p:tags r:id="rId5"/>
            </p:custDataLst>
          </p:nvPr>
        </p:nvPicPr>
        <p:blipFill>
          <a:blip r:embed="rId12"/>
          <a:stretch>
            <a:fillRect/>
          </a:stretch>
        </p:blipFill>
        <p:spPr>
          <a:xfrm>
            <a:off x="842645" y="2560955"/>
            <a:ext cx="4152900" cy="2110740"/>
          </a:xfrm>
          <a:prstGeom prst="rect">
            <a:avLst/>
          </a:prstGeom>
        </p:spPr>
      </p:pic>
      <p:pic>
        <p:nvPicPr>
          <p:cNvPr id="18" name="图片 17"/>
          <p:cNvPicPr>
            <a:picLocks noChangeAspect="1"/>
          </p:cNvPicPr>
          <p:nvPr>
            <p:custDataLst>
              <p:tags r:id="rId6"/>
            </p:custDataLst>
          </p:nvPr>
        </p:nvPicPr>
        <p:blipFill>
          <a:blip r:embed="rId13"/>
          <a:stretch>
            <a:fillRect/>
          </a:stretch>
        </p:blipFill>
        <p:spPr>
          <a:xfrm>
            <a:off x="5588000" y="4152900"/>
            <a:ext cx="6324600" cy="754380"/>
          </a:xfrm>
          <a:prstGeom prst="rect">
            <a:avLst/>
          </a:prstGeom>
        </p:spPr>
      </p:pic>
      <p:sp>
        <p:nvSpPr>
          <p:cNvPr id="20" name="文本框 19"/>
          <p:cNvSpPr txBox="1"/>
          <p:nvPr/>
        </p:nvSpPr>
        <p:spPr>
          <a:xfrm>
            <a:off x="5588000" y="4989830"/>
            <a:ext cx="5027295" cy="368300"/>
          </a:xfrm>
          <a:prstGeom prst="rect">
            <a:avLst/>
          </a:prstGeom>
          <a:noFill/>
        </p:spPr>
        <p:txBody>
          <a:bodyPr wrap="square" rtlCol="0">
            <a:spAutoFit/>
          </a:bodyPr>
          <a:lstStyle/>
          <a:p>
            <a:r>
              <a:rPr lang="en-US" altLang="zh-CN" dirty="0"/>
              <a:t>inner maximization and </a:t>
            </a:r>
            <a:r>
              <a:rPr lang="en-US" altLang="zh-CN"/>
              <a:t>outer minimization</a:t>
            </a:r>
            <a:endParaRPr lang="en-US" altLang="zh-CN" dirty="0"/>
          </a:p>
        </p:txBody>
      </p:sp>
      <p:pic>
        <p:nvPicPr>
          <p:cNvPr id="29" name="图片 28"/>
          <p:cNvPicPr>
            <a:picLocks noChangeAspect="1"/>
          </p:cNvPicPr>
          <p:nvPr>
            <p:custDataLst>
              <p:tags r:id="rId7"/>
            </p:custDataLst>
          </p:nvPr>
        </p:nvPicPr>
        <p:blipFill>
          <a:blip r:embed="rId14"/>
          <a:stretch>
            <a:fillRect/>
          </a:stretch>
        </p:blipFill>
        <p:spPr>
          <a:xfrm>
            <a:off x="5669915" y="1691005"/>
            <a:ext cx="2658745" cy="2226310"/>
          </a:xfrm>
          <a:prstGeom prst="rect">
            <a:avLst/>
          </a:prstGeom>
        </p:spPr>
      </p:pic>
      <p:sp>
        <p:nvSpPr>
          <p:cNvPr id="21" name="文本框 20"/>
          <p:cNvSpPr txBox="1"/>
          <p:nvPr/>
        </p:nvSpPr>
        <p:spPr>
          <a:xfrm>
            <a:off x="5306060" y="1167765"/>
            <a:ext cx="4064000" cy="368300"/>
          </a:xfrm>
          <a:prstGeom prst="rect">
            <a:avLst/>
          </a:prstGeom>
          <a:noFill/>
        </p:spPr>
        <p:txBody>
          <a:bodyPr wrap="square" rtlCol="0">
            <a:spAutoFit/>
          </a:bodyPr>
          <a:lstStyle/>
          <a:p>
            <a:pPr marL="285750" indent="-285750">
              <a:buFont typeface="Arial" panose="020B0604020202020204" pitchFamily="34" charset="0"/>
              <a:buChar char="•"/>
            </a:pPr>
            <a:r>
              <a:rPr lang="en-US" altLang="zh-CN" b="1"/>
              <a:t>robusness optimization: </a:t>
            </a:r>
          </a:p>
        </p:txBody>
      </p:sp>
      <p:pic>
        <p:nvPicPr>
          <p:cNvPr id="25" name="图片 24"/>
          <p:cNvPicPr>
            <a:picLocks noChangeAspect="1"/>
          </p:cNvPicPr>
          <p:nvPr>
            <p:custDataLst>
              <p:tags r:id="rId8"/>
            </p:custDataLst>
          </p:nvPr>
        </p:nvPicPr>
        <p:blipFill>
          <a:blip r:embed="rId15"/>
          <a:stretch>
            <a:fillRect/>
          </a:stretch>
        </p:blipFill>
        <p:spPr>
          <a:xfrm>
            <a:off x="8659495" y="2214245"/>
            <a:ext cx="3136900" cy="397510"/>
          </a:xfrm>
          <a:prstGeom prst="rect">
            <a:avLst/>
          </a:prstGeom>
        </p:spPr>
      </p:pic>
      <p:sp>
        <p:nvSpPr>
          <p:cNvPr id="23" name="文本框 22"/>
          <p:cNvSpPr txBox="1"/>
          <p:nvPr/>
        </p:nvSpPr>
        <p:spPr>
          <a:xfrm>
            <a:off x="8659495" y="1864360"/>
            <a:ext cx="895350" cy="368300"/>
          </a:xfrm>
          <a:prstGeom prst="rect">
            <a:avLst/>
          </a:prstGeom>
          <a:noFill/>
        </p:spPr>
        <p:txBody>
          <a:bodyPr wrap="square" rtlCol="0">
            <a:spAutoFit/>
          </a:bodyPr>
          <a:lstStyle/>
          <a:p>
            <a:r>
              <a:rPr lang="en-US" altLang="zh-CN"/>
              <a:t>PGD</a:t>
            </a:r>
            <a:r>
              <a:rPr lang="zh-CN" altLang="en-US"/>
              <a:t>：</a:t>
            </a:r>
          </a:p>
        </p:txBody>
      </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文本框 4"/>
          <p:cNvSpPr txBox="1"/>
          <p:nvPr/>
        </p:nvSpPr>
        <p:spPr>
          <a:xfrm>
            <a:off x="1598930" y="2767965"/>
            <a:ext cx="8994140" cy="1322070"/>
          </a:xfrm>
          <a:prstGeom prst="rect">
            <a:avLst/>
          </a:prstGeom>
          <a:noFill/>
        </p:spPr>
        <p:txBody>
          <a:bodyPr wrap="square" rtlCol="0">
            <a:spAutoFit/>
          </a:bodyPr>
          <a:lstStyle/>
          <a:p>
            <a:pPr algn="ctr"/>
            <a:r>
              <a:rPr kumimoji="1" lang="en-US" sz="8000" b="1" i="1" dirty="0">
                <a:solidFill>
                  <a:srgbClr val="2373BB"/>
                </a:solidFill>
                <a:latin typeface="Times New Roman" panose="02020603050405020304" charset="0"/>
                <a:cs typeface="Times New Roman" panose="02020603050405020304" charset="0"/>
              </a:rPr>
              <a:t>3 Pysical World</a:t>
            </a:r>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2"/>
            </p:custDataLst>
          </p:nvPr>
        </p:nvPicPr>
        <p:blipFill>
          <a:blip r:embed="rId9"/>
          <a:stretch>
            <a:fillRect/>
          </a:stretch>
        </p:blipFill>
        <p:spPr>
          <a:xfrm>
            <a:off x="842645" y="2118995"/>
            <a:ext cx="7772400" cy="3870960"/>
          </a:xfrm>
          <a:prstGeom prst="rect">
            <a:avLst/>
          </a:prstGeom>
        </p:spPr>
      </p:pic>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0" name="燕尾形 9"/>
          <p:cNvSpPr/>
          <p:nvPr/>
        </p:nvSpPr>
        <p:spPr>
          <a:xfrm>
            <a:off x="4569460" y="151130"/>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Pysical World</a:t>
            </a:r>
          </a:p>
        </p:txBody>
      </p:sp>
      <p:sp>
        <p:nvSpPr>
          <p:cNvPr id="11" name="燕尾形 1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10"/>
          <a:stretch>
            <a:fillRect/>
          </a:stretch>
        </p:blipFill>
        <p:spPr>
          <a:xfrm>
            <a:off x="9527540" y="132715"/>
            <a:ext cx="2190750" cy="574675"/>
          </a:xfrm>
          <a:prstGeom prst="rect">
            <a:avLst/>
          </a:prstGeom>
        </p:spPr>
      </p:pic>
      <p:sp>
        <p:nvSpPr>
          <p:cNvPr id="4" name="矩形 3"/>
          <p:cNvSpPr/>
          <p:nvPr>
            <p:custDataLst>
              <p:tags r:id="rId3"/>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custDataLst>
              <p:tags r:id="rId4"/>
            </p:custDataLst>
          </p:nvPr>
        </p:nvSpPr>
        <p:spPr>
          <a:xfrm>
            <a:off x="842645" y="1167765"/>
            <a:ext cx="3343910" cy="368300"/>
          </a:xfrm>
          <a:prstGeom prst="rect">
            <a:avLst/>
          </a:prstGeom>
          <a:noFill/>
        </p:spPr>
        <p:txBody>
          <a:bodyPr wrap="square" rtlCol="0">
            <a:spAutoFit/>
          </a:bodyPr>
          <a:lstStyle/>
          <a:p>
            <a:r>
              <a:rPr lang="en-US" b="1">
                <a:solidFill>
                  <a:srgbClr val="FF0000"/>
                </a:solidFill>
              </a:rPr>
              <a:t>Proposing: </a:t>
            </a:r>
          </a:p>
        </p:txBody>
      </p:sp>
      <p:sp>
        <p:nvSpPr>
          <p:cNvPr id="5" name="文本框 4"/>
          <p:cNvSpPr txBox="1"/>
          <p:nvPr/>
        </p:nvSpPr>
        <p:spPr>
          <a:xfrm>
            <a:off x="842645" y="1605280"/>
            <a:ext cx="10876280" cy="645160"/>
          </a:xfrm>
          <a:prstGeom prst="rect">
            <a:avLst/>
          </a:prstGeom>
          <a:noFill/>
        </p:spPr>
        <p:txBody>
          <a:bodyPr wrap="square" rtlCol="0">
            <a:spAutoFit/>
          </a:bodyPr>
          <a:lstStyle/>
          <a:p>
            <a:r>
              <a:rPr lang="en-US" altLang="zh-CN"/>
              <a:t>2017</a:t>
            </a:r>
            <a:r>
              <a:rPr lang="zh-CN" altLang="en-US"/>
              <a:t>年，在</a:t>
            </a:r>
            <a:r>
              <a:rPr lang="en-US" altLang="zh-CN"/>
              <a:t>GoodFellow</a:t>
            </a:r>
            <a:r>
              <a:rPr lang="zh-CN" altLang="en-US"/>
              <a:t>的论文</a:t>
            </a:r>
            <a:r>
              <a:rPr lang="en-US" altLang="zh-CN">
                <a:solidFill>
                  <a:schemeClr val="tx1">
                    <a:lumMod val="75000"/>
                    <a:lumOff val="25000"/>
                  </a:schemeClr>
                </a:solidFill>
                <a:latin typeface="Times New Roman" panose="02020603050405020304" charset="0"/>
                <a:cs typeface="Times New Roman" panose="02020603050405020304" charset="0"/>
                <a:sym typeface="+mn-ea"/>
              </a:rPr>
              <a:t>Adversarial examples in the physical world</a:t>
            </a:r>
            <a:r>
              <a:rPr lang="zh-CN" altLang="en-US">
                <a:solidFill>
                  <a:schemeClr val="tx1">
                    <a:lumMod val="75000"/>
                    <a:lumOff val="25000"/>
                  </a:schemeClr>
                </a:solidFill>
                <a:latin typeface="Times New Roman" panose="02020603050405020304" charset="0"/>
                <a:cs typeface="Times New Roman" panose="02020603050405020304" charset="0"/>
                <a:sym typeface="+mn-ea"/>
              </a:rPr>
              <a:t>中提到了对抗样本在物理世界的情况，开启了对抗样本在物理世界的研究先河。</a:t>
            </a:r>
            <a:endParaRPr lang="en-US" altLang="zh-CN">
              <a:solidFill>
                <a:schemeClr val="tx1">
                  <a:lumMod val="75000"/>
                  <a:lumOff val="25000"/>
                </a:schemeClr>
              </a:solidFill>
              <a:latin typeface="Times New Roman" panose="02020603050405020304" charset="0"/>
              <a:cs typeface="Times New Roman" panose="02020603050405020304" charset="0"/>
              <a:sym typeface="+mn-ea"/>
            </a:endParaRPr>
          </a:p>
        </p:txBody>
      </p:sp>
      <p:sp>
        <p:nvSpPr>
          <p:cNvPr id="35" name="文本框 34"/>
          <p:cNvSpPr txBox="1"/>
          <p:nvPr>
            <p:custDataLst>
              <p:tags r:id="rId5"/>
            </p:custDataLst>
          </p:nvPr>
        </p:nvSpPr>
        <p:spPr>
          <a:xfrm>
            <a:off x="354330" y="5930265"/>
            <a:ext cx="11659235" cy="368300"/>
          </a:xfrm>
          <a:prstGeom prst="rect">
            <a:avLst/>
          </a:prstGeom>
          <a:noFill/>
        </p:spPr>
        <p:txBody>
          <a:bodyPr wrap="square" rtlCol="0">
            <a:spAutoFit/>
          </a:bodyPr>
          <a:lstStyle/>
          <a:p>
            <a:pPr marL="285750" indent="-285750" algn="l">
              <a:buClrTx/>
              <a:buSzTx/>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[6]</a:t>
            </a:r>
            <a:r>
              <a:rPr lang="zh-CN" altLang="en-US">
                <a:solidFill>
                  <a:schemeClr val="tx1">
                    <a:lumMod val="75000"/>
                    <a:lumOff val="25000"/>
                  </a:schemeClr>
                </a:solidFill>
                <a:latin typeface="Times New Roman" panose="02020603050405020304" charset="0"/>
                <a:cs typeface="Times New Roman" panose="02020603050405020304" charset="0"/>
              </a:rPr>
              <a:t>Adversarial examples in the physical world</a:t>
            </a:r>
            <a:r>
              <a:rPr lang="en-US" altLang="zh-CN">
                <a:solidFill>
                  <a:schemeClr val="tx1">
                    <a:lumMod val="75000"/>
                    <a:lumOff val="25000"/>
                  </a:schemeClr>
                </a:solidFill>
                <a:latin typeface="Times New Roman" panose="02020603050405020304" charset="0"/>
                <a:cs typeface="Times New Roman" panose="02020603050405020304" charset="0"/>
              </a:rPr>
              <a:t>.</a:t>
            </a:r>
          </a:p>
        </p:txBody>
      </p:sp>
      <p:pic>
        <p:nvPicPr>
          <p:cNvPr id="6" name="图片 5"/>
          <p:cNvPicPr>
            <a:picLocks noChangeAspect="1"/>
          </p:cNvPicPr>
          <p:nvPr>
            <p:custDataLst>
              <p:tags r:id="rId6"/>
            </p:custDataLst>
          </p:nvPr>
        </p:nvPicPr>
        <p:blipFill>
          <a:blip r:embed="rId11"/>
          <a:stretch>
            <a:fillRect/>
          </a:stretch>
        </p:blipFill>
        <p:spPr>
          <a:xfrm>
            <a:off x="5432425" y="4130040"/>
            <a:ext cx="6286500" cy="1082040"/>
          </a:xfrm>
          <a:prstGeom prst="rect">
            <a:avLst/>
          </a:prstGeom>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7" name="TextBox 59"/>
          <p:cNvSpPr txBox="1">
            <a:spLocks noChangeArrowheads="1"/>
          </p:cNvSpPr>
          <p:nvPr/>
        </p:nvSpPr>
        <p:spPr bwMode="auto">
          <a:xfrm flipH="1">
            <a:off x="293413" y="2656287"/>
            <a:ext cx="3187903" cy="1412240"/>
          </a:xfrm>
          <a:prstGeom prst="rect">
            <a:avLst/>
          </a:prstGeom>
          <a:noFill/>
          <a:ln>
            <a:noFill/>
          </a:ln>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685800"/>
            <a:r>
              <a:rPr lang="zh-CN" altLang="en-US" sz="6000" b="1" kern="0" dirty="0">
                <a:solidFill>
                  <a:srgbClr val="0070C0"/>
                </a:solidFill>
                <a:latin typeface="微软雅黑" panose="020B0503020204020204" charset="-122"/>
                <a:ea typeface="微软雅黑" panose="020B0503020204020204" charset="-122"/>
              </a:rPr>
              <a:t>目录</a:t>
            </a:r>
          </a:p>
          <a:p>
            <a:pPr algn="r" defTabSz="685800"/>
            <a:r>
              <a:rPr lang="en-US" altLang="ko-KR" sz="2800" b="1" kern="0" dirty="0">
                <a:solidFill>
                  <a:srgbClr val="0070C0"/>
                </a:solidFill>
                <a:latin typeface="微软雅黑" panose="020B0503020204020204" charset="-122"/>
                <a:ea typeface="微软雅黑" panose="020B0503020204020204" charset="-122"/>
              </a:rPr>
              <a:t>CONTENTS</a:t>
            </a:r>
          </a:p>
        </p:txBody>
      </p:sp>
      <p:sp>
        <p:nvSpPr>
          <p:cNvPr id="1048598" name="任意多边形 4"/>
          <p:cNvSpPr/>
          <p:nvPr/>
        </p:nvSpPr>
        <p:spPr>
          <a:xfrm>
            <a:off x="1919713" y="2374645"/>
            <a:ext cx="1845118" cy="534043"/>
          </a:xfrm>
          <a:custGeom>
            <a:avLst/>
            <a:gdLst>
              <a:gd name="connsiteX0" fmla="*/ 0 w 1682088"/>
              <a:gd name="connsiteY0" fmla="*/ 0 h 519125"/>
              <a:gd name="connsiteX1" fmla="*/ 1682088 w 1682088"/>
              <a:gd name="connsiteY1" fmla="*/ 0 h 519125"/>
              <a:gd name="connsiteX2" fmla="*/ 1682088 w 1682088"/>
              <a:gd name="connsiteY2" fmla="*/ 519125 h 519125"/>
              <a:gd name="connsiteX3" fmla="*/ 0 w 1682088"/>
              <a:gd name="connsiteY3" fmla="*/ 519125 h 519125"/>
              <a:gd name="connsiteX4" fmla="*/ 0 w 1682088"/>
              <a:gd name="connsiteY4" fmla="*/ 0 h 519125"/>
              <a:gd name="connsiteX0-1" fmla="*/ 0 w 1682088"/>
              <a:gd name="connsiteY0-2" fmla="*/ 519125 h 610565"/>
              <a:gd name="connsiteX1-3" fmla="*/ 0 w 1682088"/>
              <a:gd name="connsiteY1-4" fmla="*/ 0 h 610565"/>
              <a:gd name="connsiteX2-5" fmla="*/ 1682088 w 1682088"/>
              <a:gd name="connsiteY2-6" fmla="*/ 0 h 610565"/>
              <a:gd name="connsiteX3-7" fmla="*/ 1682088 w 1682088"/>
              <a:gd name="connsiteY3-8" fmla="*/ 519125 h 610565"/>
              <a:gd name="connsiteX4-9" fmla="*/ 91440 w 1682088"/>
              <a:gd name="connsiteY4-10" fmla="*/ 610565 h 610565"/>
              <a:gd name="connsiteX0-11" fmla="*/ 0 w 1682088"/>
              <a:gd name="connsiteY0-12" fmla="*/ 519125 h 519125"/>
              <a:gd name="connsiteX1-13" fmla="*/ 0 w 1682088"/>
              <a:gd name="connsiteY1-14" fmla="*/ 0 h 519125"/>
              <a:gd name="connsiteX2-15" fmla="*/ 1682088 w 1682088"/>
              <a:gd name="connsiteY2-16" fmla="*/ 0 h 519125"/>
              <a:gd name="connsiteX3-17" fmla="*/ 1682088 w 1682088"/>
              <a:gd name="connsiteY3-18" fmla="*/ 519125 h 519125"/>
            </a:gdLst>
            <a:ahLst/>
            <a:cxnLst>
              <a:cxn ang="0">
                <a:pos x="connsiteX0-1" y="connsiteY0-2"/>
              </a:cxn>
              <a:cxn ang="0">
                <a:pos x="connsiteX1-3" y="connsiteY1-4"/>
              </a:cxn>
              <a:cxn ang="0">
                <a:pos x="connsiteX2-5" y="connsiteY2-6"/>
              </a:cxn>
              <a:cxn ang="0">
                <a:pos x="connsiteX3-7" y="connsiteY3-8"/>
              </a:cxn>
            </a:cxnLst>
            <a:rect l="l" t="t" r="r" b="b"/>
            <a:pathLst>
              <a:path w="1682088" h="519125">
                <a:moveTo>
                  <a:pt x="0" y="519125"/>
                </a:moveTo>
                <a:lnTo>
                  <a:pt x="0" y="0"/>
                </a:lnTo>
                <a:lnTo>
                  <a:pt x="1682088" y="0"/>
                </a:lnTo>
                <a:lnTo>
                  <a:pt x="1682088" y="519125"/>
                </a:lnTo>
              </a:path>
            </a:pathLst>
          </a:custGeom>
          <a:noFill/>
          <a:ln w="317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1048599" name="任意多边形 5"/>
          <p:cNvSpPr/>
          <p:nvPr/>
        </p:nvSpPr>
        <p:spPr>
          <a:xfrm>
            <a:off x="1229517" y="2705051"/>
            <a:ext cx="2301816" cy="1478645"/>
          </a:xfrm>
          <a:custGeom>
            <a:avLst/>
            <a:gdLst>
              <a:gd name="connsiteX0" fmla="*/ 0 w 2463662"/>
              <a:gd name="connsiteY0" fmla="*/ 0 h 1478645"/>
              <a:gd name="connsiteX1" fmla="*/ 877819 w 2463662"/>
              <a:gd name="connsiteY1" fmla="*/ 0 h 1478645"/>
              <a:gd name="connsiteX2" fmla="*/ 877819 w 2463662"/>
              <a:gd name="connsiteY2" fmla="*/ 1105159 h 1478645"/>
              <a:gd name="connsiteX3" fmla="*/ 2463662 w 2463662"/>
              <a:gd name="connsiteY3" fmla="*/ 1105159 h 1478645"/>
              <a:gd name="connsiteX4" fmla="*/ 2463662 w 2463662"/>
              <a:gd name="connsiteY4" fmla="*/ 1478645 h 1478645"/>
              <a:gd name="connsiteX5" fmla="*/ 0 w 2463662"/>
              <a:gd name="connsiteY5" fmla="*/ 1478645 h 1478645"/>
              <a:gd name="connsiteX6" fmla="*/ 0 w 2463662"/>
              <a:gd name="connsiteY6" fmla="*/ 0 h 1478645"/>
              <a:gd name="connsiteX0-1" fmla="*/ 877819 w 2463662"/>
              <a:gd name="connsiteY0-2" fmla="*/ 1105159 h 1478645"/>
              <a:gd name="connsiteX1-3" fmla="*/ 2463662 w 2463662"/>
              <a:gd name="connsiteY1-4" fmla="*/ 1105159 h 1478645"/>
              <a:gd name="connsiteX2-5" fmla="*/ 2463662 w 2463662"/>
              <a:gd name="connsiteY2-6" fmla="*/ 1478645 h 1478645"/>
              <a:gd name="connsiteX3-7" fmla="*/ 0 w 2463662"/>
              <a:gd name="connsiteY3-8" fmla="*/ 1478645 h 1478645"/>
              <a:gd name="connsiteX4-9" fmla="*/ 0 w 2463662"/>
              <a:gd name="connsiteY4-10" fmla="*/ 0 h 1478645"/>
              <a:gd name="connsiteX5-11" fmla="*/ 877819 w 2463662"/>
              <a:gd name="connsiteY5-12" fmla="*/ 0 h 1478645"/>
              <a:gd name="connsiteX6-13" fmla="*/ 969259 w 2463662"/>
              <a:gd name="connsiteY6-14" fmla="*/ 1196599 h 1478645"/>
              <a:gd name="connsiteX0-15" fmla="*/ 877819 w 2463662"/>
              <a:gd name="connsiteY0-16" fmla="*/ 1105159 h 1478645"/>
              <a:gd name="connsiteX1-17" fmla="*/ 2463662 w 2463662"/>
              <a:gd name="connsiteY1-18" fmla="*/ 1105159 h 1478645"/>
              <a:gd name="connsiteX2-19" fmla="*/ 2463662 w 2463662"/>
              <a:gd name="connsiteY2-20" fmla="*/ 1478645 h 1478645"/>
              <a:gd name="connsiteX3-21" fmla="*/ 0 w 2463662"/>
              <a:gd name="connsiteY3-22" fmla="*/ 1478645 h 1478645"/>
              <a:gd name="connsiteX4-23" fmla="*/ 0 w 2463662"/>
              <a:gd name="connsiteY4-24" fmla="*/ 0 h 1478645"/>
              <a:gd name="connsiteX5-25" fmla="*/ 877819 w 2463662"/>
              <a:gd name="connsiteY5-26" fmla="*/ 0 h 1478645"/>
              <a:gd name="connsiteX0-27" fmla="*/ 2463662 w 2463662"/>
              <a:gd name="connsiteY0-28" fmla="*/ 1105159 h 1478645"/>
              <a:gd name="connsiteX1-29" fmla="*/ 2463662 w 2463662"/>
              <a:gd name="connsiteY1-30" fmla="*/ 1478645 h 1478645"/>
              <a:gd name="connsiteX2-31" fmla="*/ 0 w 2463662"/>
              <a:gd name="connsiteY2-32" fmla="*/ 1478645 h 1478645"/>
              <a:gd name="connsiteX3-33" fmla="*/ 0 w 2463662"/>
              <a:gd name="connsiteY3-34" fmla="*/ 0 h 1478645"/>
              <a:gd name="connsiteX4-35" fmla="*/ 877819 w 2463662"/>
              <a:gd name="connsiteY4-36" fmla="*/ 0 h 14786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463662" h="1478645">
                <a:moveTo>
                  <a:pt x="2463662" y="1105159"/>
                </a:moveTo>
                <a:lnTo>
                  <a:pt x="2463662" y="1478645"/>
                </a:lnTo>
                <a:lnTo>
                  <a:pt x="0" y="1478645"/>
                </a:lnTo>
                <a:lnTo>
                  <a:pt x="0" y="0"/>
                </a:lnTo>
                <a:lnTo>
                  <a:pt x="877819" y="0"/>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1048612" name="矩形 14"/>
          <p:cNvSpPr>
            <a:spLocks noChangeArrowheads="1"/>
          </p:cNvSpPr>
          <p:nvPr/>
        </p:nvSpPr>
        <p:spPr bwMode="auto">
          <a:xfrm>
            <a:off x="5606135" y="1125129"/>
            <a:ext cx="771255" cy="593725"/>
          </a:xfrm>
          <a:prstGeom prst="rect">
            <a:avLst/>
          </a:prstGeom>
          <a:solidFill>
            <a:srgbClr val="5B9BD5">
              <a:lumMod val="75000"/>
            </a:srgbClr>
          </a:solidFill>
          <a:ln w="9525">
            <a:noFill/>
            <a:miter lim="800000"/>
          </a:ln>
        </p:spPr>
        <p:txBody>
          <a:bodyPr anchor="ctr"/>
          <a:lstStyle/>
          <a:p>
            <a:pPr algn="ctr" fontAlgn="base">
              <a:spcBef>
                <a:spcPct val="0"/>
              </a:spcBef>
              <a:spcAft>
                <a:spcPct val="0"/>
              </a:spcAft>
              <a:buFont typeface="Arial" panose="020B0604020202020204" pitchFamily="34" charset="0"/>
              <a:buNone/>
            </a:pPr>
            <a:endParaRPr lang="zh-CN" altLang="en-US" kern="0">
              <a:solidFill>
                <a:srgbClr val="000000"/>
              </a:solidFill>
            </a:endParaRPr>
          </a:p>
        </p:txBody>
      </p:sp>
      <p:sp>
        <p:nvSpPr>
          <p:cNvPr id="1048613" name="文本框 15"/>
          <p:cNvSpPr txBox="1">
            <a:spLocks noChangeArrowheads="1"/>
          </p:cNvSpPr>
          <p:nvPr/>
        </p:nvSpPr>
        <p:spPr bwMode="auto">
          <a:xfrm>
            <a:off x="5674924" y="1103559"/>
            <a:ext cx="468312" cy="647700"/>
          </a:xfrm>
          <a:prstGeom prst="rect">
            <a:avLst/>
          </a:prstGeom>
          <a:noFill/>
          <a:ln w="9525">
            <a:noFill/>
            <a:miter lim="800000"/>
          </a:ln>
        </p:spPr>
        <p:txBody>
          <a:bodyPr>
            <a:spAutoFit/>
          </a:bodyPr>
          <a:lstStyle/>
          <a:p>
            <a:pPr fontAlgn="base">
              <a:spcBef>
                <a:spcPct val="0"/>
              </a:spcBef>
              <a:spcAft>
                <a:spcPct val="0"/>
              </a:spcAft>
              <a:buFont typeface="Arial" panose="020B0604020202020204" pitchFamily="34" charset="0"/>
              <a:buNone/>
            </a:pPr>
            <a:r>
              <a:rPr lang="zh-CN" altLang="en-US" sz="3600" b="1" kern="0" dirty="0">
                <a:solidFill>
                  <a:srgbClr val="FFFFFF"/>
                </a:solidFill>
                <a:latin typeface="微软雅黑" panose="020B0503020204020204" charset="-122"/>
                <a:ea typeface="微软雅黑" panose="020B0503020204020204" charset="-122"/>
              </a:rPr>
              <a:t>一</a:t>
            </a:r>
          </a:p>
        </p:txBody>
      </p:sp>
      <p:sp>
        <p:nvSpPr>
          <p:cNvPr id="1048614" name="L 形 16"/>
          <p:cNvSpPr/>
          <p:nvPr/>
        </p:nvSpPr>
        <p:spPr bwMode="auto">
          <a:xfrm rot="16200000">
            <a:off x="5863836" y="1205905"/>
            <a:ext cx="612775" cy="608012"/>
          </a:xfrm>
          <a:custGeom>
            <a:avLst/>
            <a:gdLst/>
            <a:ahLst/>
            <a:cxnLst>
              <a:cxn ang="0">
                <a:pos x="0" y="0"/>
              </a:cxn>
              <a:cxn ang="0">
                <a:pos x="0" y="0"/>
              </a:cxn>
              <a:cxn ang="0">
                <a:pos x="0" y="607845"/>
              </a:cxn>
              <a:cxn ang="0">
                <a:pos x="613411" y="607845"/>
              </a:cxn>
              <a:cxn ang="0">
                <a:pos x="613411" y="607845"/>
              </a:cxn>
              <a:cxn ang="0">
                <a:pos x="0" y="607845"/>
              </a:cxn>
              <a:cxn ang="0">
                <a:pos x="0" y="0"/>
              </a:cxn>
            </a:cxnLst>
            <a:rect l="0" t="0" r="r" b="b"/>
            <a:pathLst>
              <a:path w="613411" h="607845">
                <a:moveTo>
                  <a:pt x="0" y="0"/>
                </a:moveTo>
                <a:lnTo>
                  <a:pt x="0" y="0"/>
                </a:lnTo>
                <a:lnTo>
                  <a:pt x="0" y="607845"/>
                </a:lnTo>
                <a:lnTo>
                  <a:pt x="613411" y="607845"/>
                </a:lnTo>
                <a:lnTo>
                  <a:pt x="0" y="607845"/>
                </a:lnTo>
                <a:lnTo>
                  <a:pt x="0" y="0"/>
                </a:lnTo>
                <a:close/>
              </a:path>
            </a:pathLst>
          </a:custGeom>
          <a:solidFill>
            <a:srgbClr val="AFABAB"/>
          </a:solidFill>
          <a:ln w="12700" cap="flat" cmpd="sng">
            <a:solidFill>
              <a:srgbClr val="7F7F7F"/>
            </a:solidFill>
            <a:round/>
          </a:ln>
        </p:spPr>
        <p:txBody>
          <a:bodyPr anchor="ctr"/>
          <a:lstStyle/>
          <a:p>
            <a:pPr eaLnBrk="0" fontAlgn="base" hangingPunct="0">
              <a:spcBef>
                <a:spcPct val="0"/>
              </a:spcBef>
              <a:spcAft>
                <a:spcPct val="0"/>
              </a:spcAft>
              <a:buFont typeface="Arial" panose="020B0604020202020204" pitchFamily="34" charset="0"/>
              <a:buNone/>
            </a:pPr>
            <a:endParaRPr lang="zh-CN" altLang="en-US" kern="0">
              <a:solidFill>
                <a:srgbClr val="000000"/>
              </a:solidFill>
            </a:endParaRPr>
          </a:p>
        </p:txBody>
      </p:sp>
      <p:sp>
        <p:nvSpPr>
          <p:cNvPr id="1048615" name="矩形 14"/>
          <p:cNvSpPr>
            <a:spLocks noChangeArrowheads="1"/>
          </p:cNvSpPr>
          <p:nvPr/>
        </p:nvSpPr>
        <p:spPr bwMode="auto">
          <a:xfrm>
            <a:off x="5603255" y="2386022"/>
            <a:ext cx="771255" cy="593725"/>
          </a:xfrm>
          <a:prstGeom prst="rect">
            <a:avLst/>
          </a:prstGeom>
          <a:solidFill>
            <a:srgbClr val="5B9BD5">
              <a:lumMod val="75000"/>
            </a:srgbClr>
          </a:solidFill>
          <a:ln w="9525">
            <a:noFill/>
            <a:miter lim="800000"/>
          </a:ln>
        </p:spPr>
        <p:txBody>
          <a:bodyPr anchor="ctr"/>
          <a:lstStyle/>
          <a:p>
            <a:pPr algn="ctr" fontAlgn="base">
              <a:spcBef>
                <a:spcPct val="0"/>
              </a:spcBef>
              <a:spcAft>
                <a:spcPct val="0"/>
              </a:spcAft>
              <a:buFont typeface="Arial" panose="020B0604020202020204" pitchFamily="34" charset="0"/>
              <a:buNone/>
            </a:pPr>
            <a:endParaRPr lang="zh-CN" altLang="en-US" kern="0">
              <a:solidFill>
                <a:srgbClr val="000000"/>
              </a:solidFill>
            </a:endParaRPr>
          </a:p>
        </p:txBody>
      </p:sp>
      <p:sp>
        <p:nvSpPr>
          <p:cNvPr id="1048616" name="文本框 15"/>
          <p:cNvSpPr txBox="1">
            <a:spLocks noChangeArrowheads="1"/>
          </p:cNvSpPr>
          <p:nvPr/>
        </p:nvSpPr>
        <p:spPr bwMode="auto">
          <a:xfrm>
            <a:off x="5672044" y="2364452"/>
            <a:ext cx="468312" cy="647700"/>
          </a:xfrm>
          <a:prstGeom prst="rect">
            <a:avLst/>
          </a:prstGeom>
          <a:noFill/>
          <a:ln w="9525">
            <a:noFill/>
            <a:miter lim="800000"/>
          </a:ln>
        </p:spPr>
        <p:txBody>
          <a:bodyPr>
            <a:spAutoFit/>
          </a:bodyPr>
          <a:lstStyle/>
          <a:p>
            <a:pPr fontAlgn="base">
              <a:spcBef>
                <a:spcPct val="0"/>
              </a:spcBef>
              <a:spcAft>
                <a:spcPct val="0"/>
              </a:spcAft>
              <a:buFont typeface="Arial" panose="020B0604020202020204" pitchFamily="34" charset="0"/>
              <a:buNone/>
            </a:pPr>
            <a:r>
              <a:rPr lang="zh-CN" altLang="en-US" sz="3600" b="1" kern="0" dirty="0">
                <a:solidFill>
                  <a:srgbClr val="FFFFFF"/>
                </a:solidFill>
                <a:latin typeface="微软雅黑" panose="020B0503020204020204" charset="-122"/>
                <a:ea typeface="微软雅黑" panose="020B0503020204020204" charset="-122"/>
              </a:rPr>
              <a:t>二</a:t>
            </a:r>
          </a:p>
        </p:txBody>
      </p:sp>
      <p:sp>
        <p:nvSpPr>
          <p:cNvPr id="1048617" name="L 形 16"/>
          <p:cNvSpPr/>
          <p:nvPr/>
        </p:nvSpPr>
        <p:spPr bwMode="auto">
          <a:xfrm rot="16200000">
            <a:off x="5860956" y="2466798"/>
            <a:ext cx="612775" cy="608012"/>
          </a:xfrm>
          <a:custGeom>
            <a:avLst/>
            <a:gdLst/>
            <a:ahLst/>
            <a:cxnLst>
              <a:cxn ang="0">
                <a:pos x="0" y="0"/>
              </a:cxn>
              <a:cxn ang="0">
                <a:pos x="0" y="0"/>
              </a:cxn>
              <a:cxn ang="0">
                <a:pos x="0" y="607845"/>
              </a:cxn>
              <a:cxn ang="0">
                <a:pos x="613411" y="607845"/>
              </a:cxn>
              <a:cxn ang="0">
                <a:pos x="613411" y="607845"/>
              </a:cxn>
              <a:cxn ang="0">
                <a:pos x="0" y="607845"/>
              </a:cxn>
              <a:cxn ang="0">
                <a:pos x="0" y="0"/>
              </a:cxn>
            </a:cxnLst>
            <a:rect l="0" t="0" r="r" b="b"/>
            <a:pathLst>
              <a:path w="613411" h="607845">
                <a:moveTo>
                  <a:pt x="0" y="0"/>
                </a:moveTo>
                <a:lnTo>
                  <a:pt x="0" y="0"/>
                </a:lnTo>
                <a:lnTo>
                  <a:pt x="0" y="607845"/>
                </a:lnTo>
                <a:lnTo>
                  <a:pt x="613411" y="607845"/>
                </a:lnTo>
                <a:lnTo>
                  <a:pt x="0" y="607845"/>
                </a:lnTo>
                <a:lnTo>
                  <a:pt x="0" y="0"/>
                </a:lnTo>
                <a:close/>
              </a:path>
            </a:pathLst>
          </a:custGeom>
          <a:solidFill>
            <a:srgbClr val="AFABAB"/>
          </a:solidFill>
          <a:ln w="12700" cap="flat" cmpd="sng">
            <a:solidFill>
              <a:srgbClr val="7F7F7F"/>
            </a:solidFill>
            <a:round/>
          </a:ln>
        </p:spPr>
        <p:txBody>
          <a:bodyPr anchor="ctr"/>
          <a:lstStyle/>
          <a:p>
            <a:pPr eaLnBrk="0" fontAlgn="base" hangingPunct="0">
              <a:spcBef>
                <a:spcPct val="0"/>
              </a:spcBef>
              <a:spcAft>
                <a:spcPct val="0"/>
              </a:spcAft>
              <a:buFont typeface="Arial" panose="020B0604020202020204" pitchFamily="34" charset="0"/>
              <a:buNone/>
            </a:pPr>
            <a:endParaRPr lang="zh-CN" altLang="en-US" kern="0">
              <a:solidFill>
                <a:srgbClr val="000000"/>
              </a:solidFill>
            </a:endParaRPr>
          </a:p>
        </p:txBody>
      </p:sp>
      <p:sp>
        <p:nvSpPr>
          <p:cNvPr id="1048618" name="矩形 14"/>
          <p:cNvSpPr>
            <a:spLocks noChangeArrowheads="1"/>
          </p:cNvSpPr>
          <p:nvPr/>
        </p:nvSpPr>
        <p:spPr bwMode="auto">
          <a:xfrm>
            <a:off x="5633736" y="3636393"/>
            <a:ext cx="771255" cy="593725"/>
          </a:xfrm>
          <a:prstGeom prst="rect">
            <a:avLst/>
          </a:prstGeom>
          <a:solidFill>
            <a:srgbClr val="5B9BD5">
              <a:lumMod val="75000"/>
            </a:srgbClr>
          </a:solidFill>
          <a:ln w="9525">
            <a:noFill/>
            <a:miter lim="800000"/>
          </a:ln>
        </p:spPr>
        <p:txBody>
          <a:bodyPr anchor="ctr"/>
          <a:lstStyle/>
          <a:p>
            <a:pPr algn="ctr" fontAlgn="base">
              <a:spcBef>
                <a:spcPct val="0"/>
              </a:spcBef>
              <a:spcAft>
                <a:spcPct val="0"/>
              </a:spcAft>
              <a:buFont typeface="Arial" panose="020B0604020202020204" pitchFamily="34" charset="0"/>
              <a:buNone/>
            </a:pPr>
            <a:endParaRPr lang="zh-CN" altLang="en-US" kern="0">
              <a:solidFill>
                <a:srgbClr val="000000"/>
              </a:solidFill>
            </a:endParaRPr>
          </a:p>
        </p:txBody>
      </p:sp>
      <p:sp>
        <p:nvSpPr>
          <p:cNvPr id="1048619" name="文本框 15"/>
          <p:cNvSpPr txBox="1">
            <a:spLocks noChangeArrowheads="1"/>
          </p:cNvSpPr>
          <p:nvPr/>
        </p:nvSpPr>
        <p:spPr bwMode="auto">
          <a:xfrm>
            <a:off x="5702525" y="3614823"/>
            <a:ext cx="468312" cy="647700"/>
          </a:xfrm>
          <a:prstGeom prst="rect">
            <a:avLst/>
          </a:prstGeom>
          <a:noFill/>
          <a:ln w="9525">
            <a:noFill/>
            <a:miter lim="800000"/>
          </a:ln>
        </p:spPr>
        <p:txBody>
          <a:bodyPr>
            <a:spAutoFit/>
          </a:bodyPr>
          <a:lstStyle/>
          <a:p>
            <a:pPr fontAlgn="base">
              <a:spcBef>
                <a:spcPct val="0"/>
              </a:spcBef>
              <a:spcAft>
                <a:spcPct val="0"/>
              </a:spcAft>
              <a:buFont typeface="Arial" panose="020B0604020202020204" pitchFamily="34" charset="0"/>
              <a:buNone/>
            </a:pPr>
            <a:r>
              <a:rPr lang="zh-CN" altLang="en-US" sz="3600" b="1" kern="0" dirty="0">
                <a:solidFill>
                  <a:srgbClr val="FFFFFF"/>
                </a:solidFill>
                <a:latin typeface="微软雅黑" panose="020B0503020204020204" charset="-122"/>
                <a:ea typeface="微软雅黑" panose="020B0503020204020204" charset="-122"/>
              </a:rPr>
              <a:t>三</a:t>
            </a:r>
          </a:p>
        </p:txBody>
      </p:sp>
      <p:sp>
        <p:nvSpPr>
          <p:cNvPr id="1048620" name="L 形 16"/>
          <p:cNvSpPr/>
          <p:nvPr/>
        </p:nvSpPr>
        <p:spPr bwMode="auto">
          <a:xfrm rot="16200000">
            <a:off x="5891437" y="3717169"/>
            <a:ext cx="612775" cy="608012"/>
          </a:xfrm>
          <a:custGeom>
            <a:avLst/>
            <a:gdLst/>
            <a:ahLst/>
            <a:cxnLst>
              <a:cxn ang="0">
                <a:pos x="0" y="0"/>
              </a:cxn>
              <a:cxn ang="0">
                <a:pos x="0" y="0"/>
              </a:cxn>
              <a:cxn ang="0">
                <a:pos x="0" y="607845"/>
              </a:cxn>
              <a:cxn ang="0">
                <a:pos x="613411" y="607845"/>
              </a:cxn>
              <a:cxn ang="0">
                <a:pos x="613411" y="607845"/>
              </a:cxn>
              <a:cxn ang="0">
                <a:pos x="0" y="607845"/>
              </a:cxn>
              <a:cxn ang="0">
                <a:pos x="0" y="0"/>
              </a:cxn>
            </a:cxnLst>
            <a:rect l="0" t="0" r="r" b="b"/>
            <a:pathLst>
              <a:path w="613411" h="607845">
                <a:moveTo>
                  <a:pt x="0" y="0"/>
                </a:moveTo>
                <a:lnTo>
                  <a:pt x="0" y="0"/>
                </a:lnTo>
                <a:lnTo>
                  <a:pt x="0" y="607845"/>
                </a:lnTo>
                <a:lnTo>
                  <a:pt x="613411" y="607845"/>
                </a:lnTo>
                <a:lnTo>
                  <a:pt x="0" y="607845"/>
                </a:lnTo>
                <a:lnTo>
                  <a:pt x="0" y="0"/>
                </a:lnTo>
                <a:close/>
              </a:path>
            </a:pathLst>
          </a:custGeom>
          <a:solidFill>
            <a:srgbClr val="AFABAB"/>
          </a:solidFill>
          <a:ln w="12700" cap="flat" cmpd="sng">
            <a:solidFill>
              <a:srgbClr val="7F7F7F"/>
            </a:solidFill>
            <a:round/>
          </a:ln>
        </p:spPr>
        <p:txBody>
          <a:bodyPr anchor="ctr"/>
          <a:lstStyle/>
          <a:p>
            <a:pPr eaLnBrk="0" fontAlgn="base" hangingPunct="0">
              <a:spcBef>
                <a:spcPct val="0"/>
              </a:spcBef>
              <a:spcAft>
                <a:spcPct val="0"/>
              </a:spcAft>
              <a:buFont typeface="Arial" panose="020B0604020202020204" pitchFamily="34" charset="0"/>
              <a:buNone/>
            </a:pPr>
            <a:endParaRPr lang="zh-CN" altLang="en-US" kern="0">
              <a:solidFill>
                <a:srgbClr val="000000"/>
              </a:solidFill>
            </a:endParaRPr>
          </a:p>
        </p:txBody>
      </p:sp>
      <p:sp>
        <p:nvSpPr>
          <p:cNvPr id="1048621" name="矩形 14"/>
          <p:cNvSpPr>
            <a:spLocks noChangeArrowheads="1"/>
          </p:cNvSpPr>
          <p:nvPr/>
        </p:nvSpPr>
        <p:spPr bwMode="auto">
          <a:xfrm>
            <a:off x="5612780" y="4882570"/>
            <a:ext cx="771255" cy="593725"/>
          </a:xfrm>
          <a:prstGeom prst="rect">
            <a:avLst/>
          </a:prstGeom>
          <a:solidFill>
            <a:srgbClr val="5B9BD5">
              <a:lumMod val="75000"/>
            </a:srgbClr>
          </a:solidFill>
          <a:ln w="9525">
            <a:noFill/>
            <a:miter lim="800000"/>
          </a:ln>
        </p:spPr>
        <p:txBody>
          <a:bodyPr anchor="ctr"/>
          <a:lstStyle/>
          <a:p>
            <a:pPr algn="ctr" fontAlgn="base">
              <a:spcBef>
                <a:spcPct val="0"/>
              </a:spcBef>
              <a:spcAft>
                <a:spcPct val="0"/>
              </a:spcAft>
              <a:buFont typeface="Arial" panose="020B0604020202020204" pitchFamily="34" charset="0"/>
              <a:buNone/>
            </a:pPr>
            <a:endParaRPr lang="zh-CN" altLang="en-US" kern="0">
              <a:solidFill>
                <a:srgbClr val="000000"/>
              </a:solidFill>
            </a:endParaRPr>
          </a:p>
        </p:txBody>
      </p:sp>
      <p:sp>
        <p:nvSpPr>
          <p:cNvPr id="1048622" name="文本框 15"/>
          <p:cNvSpPr txBox="1">
            <a:spLocks noChangeArrowheads="1"/>
          </p:cNvSpPr>
          <p:nvPr/>
        </p:nvSpPr>
        <p:spPr bwMode="auto">
          <a:xfrm>
            <a:off x="5681569" y="4861000"/>
            <a:ext cx="468312" cy="647700"/>
          </a:xfrm>
          <a:prstGeom prst="rect">
            <a:avLst/>
          </a:prstGeom>
          <a:noFill/>
          <a:ln w="9525">
            <a:noFill/>
            <a:miter lim="800000"/>
          </a:ln>
        </p:spPr>
        <p:txBody>
          <a:bodyPr>
            <a:spAutoFit/>
          </a:bodyPr>
          <a:lstStyle/>
          <a:p>
            <a:pPr fontAlgn="base">
              <a:spcBef>
                <a:spcPct val="0"/>
              </a:spcBef>
              <a:spcAft>
                <a:spcPct val="0"/>
              </a:spcAft>
              <a:buFont typeface="Arial" panose="020B0604020202020204" pitchFamily="34" charset="0"/>
              <a:buNone/>
            </a:pPr>
            <a:r>
              <a:rPr lang="zh-CN" altLang="en-US" sz="3600" b="1" kern="0" dirty="0">
                <a:solidFill>
                  <a:srgbClr val="FFFFFF"/>
                </a:solidFill>
                <a:latin typeface="微软雅黑" panose="020B0503020204020204" charset="-122"/>
                <a:ea typeface="微软雅黑" panose="020B0503020204020204" charset="-122"/>
              </a:rPr>
              <a:t>四</a:t>
            </a:r>
          </a:p>
        </p:txBody>
      </p:sp>
      <p:sp>
        <p:nvSpPr>
          <p:cNvPr id="1048623" name="L 形 16"/>
          <p:cNvSpPr/>
          <p:nvPr/>
        </p:nvSpPr>
        <p:spPr bwMode="auto">
          <a:xfrm rot="16200000">
            <a:off x="5870481" y="4963346"/>
            <a:ext cx="612775" cy="608012"/>
          </a:xfrm>
          <a:custGeom>
            <a:avLst/>
            <a:gdLst/>
            <a:ahLst/>
            <a:cxnLst>
              <a:cxn ang="0">
                <a:pos x="0" y="0"/>
              </a:cxn>
              <a:cxn ang="0">
                <a:pos x="0" y="0"/>
              </a:cxn>
              <a:cxn ang="0">
                <a:pos x="0" y="607845"/>
              </a:cxn>
              <a:cxn ang="0">
                <a:pos x="613411" y="607845"/>
              </a:cxn>
              <a:cxn ang="0">
                <a:pos x="613411" y="607845"/>
              </a:cxn>
              <a:cxn ang="0">
                <a:pos x="0" y="607845"/>
              </a:cxn>
              <a:cxn ang="0">
                <a:pos x="0" y="0"/>
              </a:cxn>
            </a:cxnLst>
            <a:rect l="0" t="0" r="r" b="b"/>
            <a:pathLst>
              <a:path w="613411" h="607845">
                <a:moveTo>
                  <a:pt x="0" y="0"/>
                </a:moveTo>
                <a:lnTo>
                  <a:pt x="0" y="0"/>
                </a:lnTo>
                <a:lnTo>
                  <a:pt x="0" y="607845"/>
                </a:lnTo>
                <a:lnTo>
                  <a:pt x="613411" y="607845"/>
                </a:lnTo>
                <a:lnTo>
                  <a:pt x="0" y="607845"/>
                </a:lnTo>
                <a:lnTo>
                  <a:pt x="0" y="0"/>
                </a:lnTo>
                <a:close/>
              </a:path>
            </a:pathLst>
          </a:custGeom>
          <a:solidFill>
            <a:srgbClr val="AFABAB"/>
          </a:solidFill>
          <a:ln w="12700" cap="flat" cmpd="sng">
            <a:solidFill>
              <a:srgbClr val="7F7F7F"/>
            </a:solidFill>
            <a:round/>
          </a:ln>
        </p:spPr>
        <p:txBody>
          <a:bodyPr anchor="ctr"/>
          <a:lstStyle/>
          <a:p>
            <a:pPr eaLnBrk="0" fontAlgn="base" hangingPunct="0">
              <a:spcBef>
                <a:spcPct val="0"/>
              </a:spcBef>
              <a:spcAft>
                <a:spcPct val="0"/>
              </a:spcAft>
              <a:buFont typeface="Arial" panose="020B0604020202020204" pitchFamily="34" charset="0"/>
              <a:buNone/>
            </a:pPr>
            <a:endParaRPr lang="zh-CN" altLang="en-US" kern="0">
              <a:solidFill>
                <a:srgbClr val="000000"/>
              </a:solidFill>
            </a:endParaRPr>
          </a:p>
        </p:txBody>
      </p:sp>
      <p:sp>
        <p:nvSpPr>
          <p:cNvPr id="5" name="文本框 4"/>
          <p:cNvSpPr txBox="1"/>
          <p:nvPr>
            <p:custDataLst>
              <p:tags r:id="rId2"/>
            </p:custDataLst>
          </p:nvPr>
        </p:nvSpPr>
        <p:spPr>
          <a:xfrm>
            <a:off x="6837045" y="1103630"/>
            <a:ext cx="4203700" cy="713105"/>
          </a:xfrm>
          <a:prstGeom prst="rect">
            <a:avLst/>
          </a:prstGeom>
          <a:noFill/>
        </p:spPr>
        <p:txBody>
          <a:bodyPr wrap="square" rtlCol="0">
            <a:noAutofit/>
          </a:bodyPr>
          <a:lstStyle/>
          <a:p>
            <a:pPr algn="l"/>
            <a:r>
              <a:rPr kumimoji="1" lang="en-US" sz="4400" b="1" i="1" dirty="0">
                <a:solidFill>
                  <a:srgbClr val="2373BB"/>
                </a:solidFill>
                <a:latin typeface="Times New Roman" panose="02020603050405020304" charset="0"/>
                <a:cs typeface="Times New Roman" panose="02020603050405020304" charset="0"/>
              </a:rPr>
              <a:t>Introduction</a:t>
            </a:r>
          </a:p>
        </p:txBody>
      </p:sp>
      <p:sp>
        <p:nvSpPr>
          <p:cNvPr id="2" name="文本框 1"/>
          <p:cNvSpPr txBox="1"/>
          <p:nvPr>
            <p:custDataLst>
              <p:tags r:id="rId3"/>
            </p:custDataLst>
          </p:nvPr>
        </p:nvSpPr>
        <p:spPr>
          <a:xfrm>
            <a:off x="6837045" y="2364105"/>
            <a:ext cx="4203700" cy="713105"/>
          </a:xfrm>
          <a:prstGeom prst="rect">
            <a:avLst/>
          </a:prstGeom>
          <a:noFill/>
        </p:spPr>
        <p:txBody>
          <a:bodyPr wrap="square" rtlCol="0">
            <a:noAutofit/>
          </a:bodyPr>
          <a:lstStyle/>
          <a:p>
            <a:pPr algn="l"/>
            <a:r>
              <a:rPr kumimoji="1" lang="en-US" sz="4400" b="1" i="1" dirty="0">
                <a:solidFill>
                  <a:srgbClr val="2373BB"/>
                </a:solidFill>
                <a:latin typeface="Times New Roman" panose="02020603050405020304" charset="0"/>
                <a:cs typeface="Times New Roman" panose="02020603050405020304" charset="0"/>
              </a:rPr>
              <a:t>Research</a:t>
            </a:r>
          </a:p>
        </p:txBody>
      </p:sp>
      <p:sp>
        <p:nvSpPr>
          <p:cNvPr id="3" name="文本框 2"/>
          <p:cNvSpPr txBox="1"/>
          <p:nvPr>
            <p:custDataLst>
              <p:tags r:id="rId4"/>
            </p:custDataLst>
          </p:nvPr>
        </p:nvSpPr>
        <p:spPr>
          <a:xfrm>
            <a:off x="6964045" y="3624580"/>
            <a:ext cx="4203700" cy="713105"/>
          </a:xfrm>
          <a:prstGeom prst="rect">
            <a:avLst/>
          </a:prstGeom>
          <a:noFill/>
        </p:spPr>
        <p:txBody>
          <a:bodyPr wrap="square" rtlCol="0">
            <a:noAutofit/>
          </a:bodyPr>
          <a:lstStyle/>
          <a:p>
            <a:pPr algn="l"/>
            <a:r>
              <a:rPr kumimoji="1" lang="en-US" sz="4400" b="1" i="1" dirty="0">
                <a:solidFill>
                  <a:srgbClr val="2373BB"/>
                </a:solidFill>
                <a:latin typeface="Times New Roman" panose="02020603050405020304" charset="0"/>
                <a:cs typeface="Times New Roman" panose="02020603050405020304" charset="0"/>
              </a:rPr>
              <a:t>Pysical World</a:t>
            </a:r>
          </a:p>
        </p:txBody>
      </p:sp>
      <p:sp>
        <p:nvSpPr>
          <p:cNvPr id="4" name="文本框 3"/>
          <p:cNvSpPr txBox="1"/>
          <p:nvPr>
            <p:custDataLst>
              <p:tags r:id="rId5"/>
            </p:custDataLst>
          </p:nvPr>
        </p:nvSpPr>
        <p:spPr>
          <a:xfrm>
            <a:off x="6964045" y="4885055"/>
            <a:ext cx="4203700" cy="713105"/>
          </a:xfrm>
          <a:prstGeom prst="rect">
            <a:avLst/>
          </a:prstGeom>
          <a:noFill/>
        </p:spPr>
        <p:txBody>
          <a:bodyPr wrap="square" rtlCol="0">
            <a:noAutofit/>
          </a:bodyPr>
          <a:lstStyle/>
          <a:p>
            <a:pPr algn="l"/>
            <a:r>
              <a:rPr kumimoji="1" lang="en-US" sz="4400" b="1" i="1" dirty="0">
                <a:solidFill>
                  <a:srgbClr val="2373BB"/>
                </a:solidFill>
                <a:latin typeface="Times New Roman" panose="02020603050405020304" charset="0"/>
                <a:cs typeface="Times New Roman" panose="02020603050405020304" charset="0"/>
              </a:rPr>
              <a:t>Trends</a:t>
            </a: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0" name="燕尾形 9"/>
          <p:cNvSpPr/>
          <p:nvPr/>
        </p:nvSpPr>
        <p:spPr>
          <a:xfrm>
            <a:off x="4569460" y="151130"/>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Pysical World</a:t>
            </a:r>
          </a:p>
        </p:txBody>
      </p:sp>
      <p:sp>
        <p:nvSpPr>
          <p:cNvPr id="11" name="燕尾形 1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9"/>
          <a:stretch>
            <a:fillRect/>
          </a:stretch>
        </p:blipFill>
        <p:spPr>
          <a:xfrm>
            <a:off x="9527540" y="132715"/>
            <a:ext cx="2190750" cy="574675"/>
          </a:xfrm>
          <a:prstGeom prst="rect">
            <a:avLst/>
          </a:prstGeom>
        </p:spPr>
      </p:pic>
      <p:sp>
        <p:nvSpPr>
          <p:cNvPr id="4" name="矩形 3"/>
          <p:cNvSpPr/>
          <p:nvPr>
            <p:custDataLst>
              <p:tags r:id="rId2"/>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custDataLst>
              <p:tags r:id="rId3"/>
            </p:custDataLst>
          </p:nvPr>
        </p:nvSpPr>
        <p:spPr>
          <a:xfrm>
            <a:off x="842645" y="1167765"/>
            <a:ext cx="3343910" cy="368300"/>
          </a:xfrm>
          <a:prstGeom prst="rect">
            <a:avLst/>
          </a:prstGeom>
          <a:noFill/>
        </p:spPr>
        <p:txBody>
          <a:bodyPr wrap="square" rtlCol="0">
            <a:spAutoFit/>
          </a:bodyPr>
          <a:lstStyle/>
          <a:p>
            <a:r>
              <a:rPr lang="en-US" b="1">
                <a:solidFill>
                  <a:srgbClr val="FF0000"/>
                </a:solidFill>
              </a:rPr>
              <a:t>Research: </a:t>
            </a:r>
          </a:p>
        </p:txBody>
      </p:sp>
      <p:sp>
        <p:nvSpPr>
          <p:cNvPr id="35" name="文本框 34"/>
          <p:cNvSpPr txBox="1"/>
          <p:nvPr>
            <p:custDataLst>
              <p:tags r:id="rId4"/>
            </p:custDataLst>
          </p:nvPr>
        </p:nvSpPr>
        <p:spPr>
          <a:xfrm>
            <a:off x="354330" y="5473065"/>
            <a:ext cx="11659235" cy="922020"/>
          </a:xfrm>
          <a:prstGeom prst="rect">
            <a:avLst/>
          </a:prstGeom>
          <a:noFill/>
        </p:spPr>
        <p:txBody>
          <a:bodyPr wrap="square" rtlCol="0">
            <a:spAutoFit/>
          </a:bodyPr>
          <a:lstStyle/>
          <a:p>
            <a:pPr marL="285750" indent="-285750" algn="l">
              <a:buClrTx/>
              <a:buSzTx/>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[10]</a:t>
            </a:r>
            <a:r>
              <a:rPr lang="en-US" altLang="zh-CN">
                <a:solidFill>
                  <a:schemeClr val="tx1">
                    <a:lumMod val="75000"/>
                    <a:lumOff val="25000"/>
                  </a:schemeClr>
                </a:solidFill>
                <a:latin typeface="Times New Roman" panose="02020603050405020304" charset="0"/>
                <a:cs typeface="Times New Roman" panose="02020603050405020304" charset="0"/>
                <a:sym typeface="+mn-ea"/>
              </a:rPr>
              <a:t>Accessorize to a Crime: Real and Stealthy Attacks on State-of-the-Art Face Recognition.[11]Xu, K., Zhang, G., Liu, S., Fan, Q., Sun, M., Chen, H., Chen, P., Wang, Y., &amp; Lin, X. (2019).Adversarial T-Shirt! Evading Person Detectors in a Physical World. European Conference on Computer Vision.</a:t>
            </a:r>
          </a:p>
        </p:txBody>
      </p:sp>
      <p:sp>
        <p:nvSpPr>
          <p:cNvPr id="7" name="文本框 6"/>
          <p:cNvSpPr txBox="1"/>
          <p:nvPr/>
        </p:nvSpPr>
        <p:spPr>
          <a:xfrm>
            <a:off x="842645" y="1536065"/>
            <a:ext cx="3620135" cy="506730"/>
          </a:xfrm>
          <a:prstGeom prst="rect">
            <a:avLst/>
          </a:prstGeom>
          <a:noFill/>
        </p:spPr>
        <p:txBody>
          <a:bodyPr wrap="square" rtlCol="0" anchor="t">
            <a:spAutoFit/>
          </a:bodyPr>
          <a:lstStyle/>
          <a:p>
            <a:pPr>
              <a:lnSpc>
                <a:spcPct val="150000"/>
              </a:lnSpc>
            </a:pPr>
            <a:r>
              <a:rPr lang="zh-CN" altLang="en-US"/>
              <a:t>添加了对抗扰动的眼镜，衣服等</a:t>
            </a:r>
          </a:p>
        </p:txBody>
      </p:sp>
      <p:pic>
        <p:nvPicPr>
          <p:cNvPr id="14" name="图片 13"/>
          <p:cNvPicPr>
            <a:picLocks noChangeAspect="1"/>
          </p:cNvPicPr>
          <p:nvPr>
            <p:custDataLst>
              <p:tags r:id="rId5"/>
            </p:custDataLst>
          </p:nvPr>
        </p:nvPicPr>
        <p:blipFill>
          <a:blip r:embed="rId10"/>
          <a:stretch>
            <a:fillRect/>
          </a:stretch>
        </p:blipFill>
        <p:spPr>
          <a:xfrm>
            <a:off x="1570355" y="2144395"/>
            <a:ext cx="2766060" cy="1470660"/>
          </a:xfrm>
          <a:prstGeom prst="rect">
            <a:avLst/>
          </a:prstGeom>
        </p:spPr>
      </p:pic>
      <p:pic>
        <p:nvPicPr>
          <p:cNvPr id="15" name="图片 14"/>
          <p:cNvPicPr>
            <a:picLocks noChangeAspect="1"/>
          </p:cNvPicPr>
          <p:nvPr>
            <p:custDataLst>
              <p:tags r:id="rId6"/>
            </p:custDataLst>
          </p:nvPr>
        </p:nvPicPr>
        <p:blipFill>
          <a:blip r:embed="rId11"/>
          <a:stretch>
            <a:fillRect/>
          </a:stretch>
        </p:blipFill>
        <p:spPr>
          <a:xfrm>
            <a:off x="842645" y="3641725"/>
            <a:ext cx="4221480" cy="1333500"/>
          </a:xfrm>
          <a:prstGeom prst="rect">
            <a:avLst/>
          </a:prstGeom>
        </p:spPr>
      </p:pic>
      <p:pic>
        <p:nvPicPr>
          <p:cNvPr id="16" name="图片 15"/>
          <p:cNvPicPr>
            <a:picLocks noChangeAspect="1"/>
          </p:cNvPicPr>
          <p:nvPr>
            <p:custDataLst>
              <p:tags r:id="rId7"/>
            </p:custDataLst>
          </p:nvPr>
        </p:nvPicPr>
        <p:blipFill>
          <a:blip r:embed="rId12"/>
          <a:stretch>
            <a:fillRect/>
          </a:stretch>
        </p:blipFill>
        <p:spPr>
          <a:xfrm>
            <a:off x="5725795" y="913130"/>
            <a:ext cx="2453640" cy="4381500"/>
          </a:xfrm>
          <a:prstGeom prst="rect">
            <a:avLst/>
          </a:prstGeom>
        </p:spPr>
      </p:pic>
      <p:sp>
        <p:nvSpPr>
          <p:cNvPr id="2" name="文本框 1"/>
          <p:cNvSpPr txBox="1"/>
          <p:nvPr/>
        </p:nvSpPr>
        <p:spPr>
          <a:xfrm>
            <a:off x="8841105" y="2042795"/>
            <a:ext cx="2319655" cy="1753235"/>
          </a:xfrm>
          <a:prstGeom prst="rect">
            <a:avLst/>
          </a:prstGeom>
          <a:noFill/>
        </p:spPr>
        <p:txBody>
          <a:bodyPr wrap="square" rtlCol="0">
            <a:spAutoFit/>
          </a:bodyPr>
          <a:lstStyle/>
          <a:p>
            <a:pPr>
              <a:lnSpc>
                <a:spcPct val="150000"/>
              </a:lnSpc>
            </a:pPr>
            <a:r>
              <a:rPr lang="zh-CN" altLang="en-US"/>
              <a:t>佩戴对抗眼镜，可以让人脸错误分类。穿添加对抗扰动的衣服，可以让目标检测失效。</a:t>
            </a:r>
          </a:p>
        </p:txBody>
      </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0" name="燕尾形 9"/>
          <p:cNvSpPr/>
          <p:nvPr/>
        </p:nvSpPr>
        <p:spPr>
          <a:xfrm>
            <a:off x="4569460" y="151130"/>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Pysical World</a:t>
            </a:r>
          </a:p>
        </p:txBody>
      </p:sp>
      <p:sp>
        <p:nvSpPr>
          <p:cNvPr id="11" name="燕尾形 1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7"/>
          <a:stretch>
            <a:fillRect/>
          </a:stretch>
        </p:blipFill>
        <p:spPr>
          <a:xfrm>
            <a:off x="9527540" y="132715"/>
            <a:ext cx="2190750" cy="574675"/>
          </a:xfrm>
          <a:prstGeom prst="rect">
            <a:avLst/>
          </a:prstGeom>
        </p:spPr>
      </p:pic>
      <p:sp>
        <p:nvSpPr>
          <p:cNvPr id="4" name="矩形 3"/>
          <p:cNvSpPr/>
          <p:nvPr>
            <p:custDataLst>
              <p:tags r:id="rId2"/>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custDataLst>
              <p:tags r:id="rId3"/>
            </p:custDataLst>
          </p:nvPr>
        </p:nvSpPr>
        <p:spPr>
          <a:xfrm>
            <a:off x="842645" y="1167765"/>
            <a:ext cx="3343910" cy="368300"/>
          </a:xfrm>
          <a:prstGeom prst="rect">
            <a:avLst/>
          </a:prstGeom>
          <a:noFill/>
        </p:spPr>
        <p:txBody>
          <a:bodyPr wrap="square" rtlCol="0">
            <a:spAutoFit/>
          </a:bodyPr>
          <a:lstStyle/>
          <a:p>
            <a:r>
              <a:rPr lang="en-US" b="1">
                <a:solidFill>
                  <a:srgbClr val="FF0000"/>
                </a:solidFill>
              </a:rPr>
              <a:t>Research: </a:t>
            </a:r>
          </a:p>
        </p:txBody>
      </p:sp>
      <p:sp>
        <p:nvSpPr>
          <p:cNvPr id="2" name="文本框 1"/>
          <p:cNvSpPr txBox="1"/>
          <p:nvPr>
            <p:custDataLst>
              <p:tags r:id="rId4"/>
            </p:custDataLst>
          </p:nvPr>
        </p:nvSpPr>
        <p:spPr>
          <a:xfrm>
            <a:off x="354330" y="5930265"/>
            <a:ext cx="11659235" cy="368300"/>
          </a:xfrm>
          <a:prstGeom prst="rect">
            <a:avLst/>
          </a:prstGeom>
          <a:noFill/>
        </p:spPr>
        <p:txBody>
          <a:bodyPr wrap="square" rtlCol="0">
            <a:spAutoFit/>
          </a:bodyPr>
          <a:lstStyle/>
          <a:p>
            <a:pPr marL="285750" indent="-285750" algn="l">
              <a:buClrTx/>
              <a:buSzTx/>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[11]</a:t>
            </a:r>
            <a:r>
              <a:rPr lang="zh-CN" altLang="en-US">
                <a:solidFill>
                  <a:schemeClr val="tx1">
                    <a:lumMod val="75000"/>
                    <a:lumOff val="25000"/>
                  </a:schemeClr>
                </a:solidFill>
                <a:latin typeface="Times New Roman" panose="02020603050405020304" charset="0"/>
                <a:cs typeface="Times New Roman" panose="02020603050405020304" charset="0"/>
                <a:sym typeface="+mn-ea"/>
              </a:rPr>
              <a:t>Robust Physical-World Attacks on Deep Learning Visual Classification.</a:t>
            </a:r>
            <a:r>
              <a:rPr lang="en-US" altLang="zh-CN">
                <a:solidFill>
                  <a:schemeClr val="tx1">
                    <a:lumMod val="75000"/>
                    <a:lumOff val="25000"/>
                  </a:schemeClr>
                </a:solidFill>
                <a:latin typeface="Times New Roman" panose="02020603050405020304" charset="0"/>
                <a:cs typeface="Times New Roman" panose="02020603050405020304" charset="0"/>
              </a:rPr>
              <a:t>.</a:t>
            </a:r>
          </a:p>
        </p:txBody>
      </p:sp>
      <p:sp>
        <p:nvSpPr>
          <p:cNvPr id="5" name="文本框 4"/>
          <p:cNvSpPr txBox="1"/>
          <p:nvPr/>
        </p:nvSpPr>
        <p:spPr>
          <a:xfrm>
            <a:off x="842645" y="1673860"/>
            <a:ext cx="10976610" cy="645160"/>
          </a:xfrm>
          <a:prstGeom prst="rect">
            <a:avLst/>
          </a:prstGeom>
          <a:noFill/>
        </p:spPr>
        <p:txBody>
          <a:bodyPr wrap="square" rtlCol="0" anchor="t">
            <a:spAutoFit/>
          </a:bodyPr>
          <a:lstStyle/>
          <a:p>
            <a:r>
              <a:rPr lang="zh-CN" altLang="en-US"/>
              <a:t>Eykholt等人[</a:t>
            </a:r>
            <a:r>
              <a:rPr lang="en-US" altLang="zh-CN"/>
              <a:t>11</a:t>
            </a:r>
            <a:r>
              <a:rPr lang="zh-CN" altLang="en-US"/>
              <a:t>]在无人驾驶系统中提出了一种在物理世界中生成对抗扰动的白盒攻击方法，被称为鲁棒物</a:t>
            </a:r>
          </a:p>
          <a:p>
            <a:r>
              <a:rPr lang="zh-CN" altLang="en-US"/>
              <a:t>理扰动（robust physical perturbations，RP2）</a:t>
            </a:r>
          </a:p>
        </p:txBody>
      </p:sp>
      <p:pic>
        <p:nvPicPr>
          <p:cNvPr id="6" name="图片 5"/>
          <p:cNvPicPr>
            <a:picLocks noChangeAspect="1"/>
          </p:cNvPicPr>
          <p:nvPr>
            <p:custDataLst>
              <p:tags r:id="rId5"/>
            </p:custDataLst>
          </p:nvPr>
        </p:nvPicPr>
        <p:blipFill>
          <a:blip r:embed="rId8"/>
          <a:stretch>
            <a:fillRect/>
          </a:stretch>
        </p:blipFill>
        <p:spPr>
          <a:xfrm>
            <a:off x="960755" y="2673985"/>
            <a:ext cx="3726815" cy="2981325"/>
          </a:xfrm>
          <a:prstGeom prst="rect">
            <a:avLst/>
          </a:prstGeom>
        </p:spPr>
      </p:pic>
      <p:sp>
        <p:nvSpPr>
          <p:cNvPr id="17" name="文本框 16"/>
          <p:cNvSpPr txBox="1"/>
          <p:nvPr/>
        </p:nvSpPr>
        <p:spPr>
          <a:xfrm>
            <a:off x="5027930" y="2673985"/>
            <a:ext cx="6096000" cy="2168525"/>
          </a:xfrm>
          <a:prstGeom prst="rect">
            <a:avLst/>
          </a:prstGeom>
          <a:noFill/>
        </p:spPr>
        <p:txBody>
          <a:bodyPr wrap="square" rtlCol="0" anchor="t">
            <a:spAutoFit/>
          </a:bodyPr>
          <a:lstStyle/>
          <a:p>
            <a:pPr>
              <a:lnSpc>
                <a:spcPct val="150000"/>
              </a:lnSpc>
            </a:pPr>
            <a:r>
              <a:rPr lang="zh-CN" altLang="en-US" dirty="0"/>
              <a:t>深度学习模型的分类模型会将“停车”路标识别为限速“</a:t>
            </a:r>
            <a:r>
              <a:rPr lang="en-US" altLang="zh-CN" dirty="0"/>
              <a:t>45</a:t>
            </a:r>
            <a:r>
              <a:rPr lang="zh-CN" altLang="en-US" dirty="0"/>
              <a:t> km/h”的路标，这些黑白贴纸模仿了生活中常见的涂鸦，不容易引起人们的注意，具有很强的隐蔽性，这给使用深度学习模型的无人驾驶系统带来了巨大挑战，可能会导致严重的交通事故。</a:t>
            </a:r>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文本框 4"/>
          <p:cNvSpPr txBox="1"/>
          <p:nvPr/>
        </p:nvSpPr>
        <p:spPr>
          <a:xfrm>
            <a:off x="1598930" y="2767965"/>
            <a:ext cx="8994140" cy="1322070"/>
          </a:xfrm>
          <a:prstGeom prst="rect">
            <a:avLst/>
          </a:prstGeom>
          <a:noFill/>
        </p:spPr>
        <p:txBody>
          <a:bodyPr wrap="square" rtlCol="0">
            <a:spAutoFit/>
          </a:bodyPr>
          <a:lstStyle/>
          <a:p>
            <a:pPr algn="ctr"/>
            <a:r>
              <a:rPr kumimoji="1" lang="en-US" sz="8000" b="1" i="1" dirty="0">
                <a:solidFill>
                  <a:srgbClr val="2373BB"/>
                </a:solidFill>
                <a:latin typeface="Times New Roman" panose="02020603050405020304" charset="0"/>
                <a:cs typeface="Times New Roman" panose="02020603050405020304" charset="0"/>
              </a:rPr>
              <a:t>4 Trends</a:t>
            </a:r>
          </a:p>
        </p:txBody>
      </p:sp>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0" name="燕尾形 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1" name="燕尾形 10"/>
          <p:cNvSpPr/>
          <p:nvPr/>
        </p:nvSpPr>
        <p:spPr>
          <a:xfrm>
            <a:off x="6767830" y="151130"/>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Trends</a:t>
            </a:r>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5"/>
          <a:stretch>
            <a:fillRect/>
          </a:stretch>
        </p:blipFill>
        <p:spPr>
          <a:xfrm>
            <a:off x="9527540" y="132715"/>
            <a:ext cx="2190750" cy="574675"/>
          </a:xfrm>
          <a:prstGeom prst="rect">
            <a:avLst/>
          </a:prstGeom>
        </p:spPr>
      </p:pic>
      <p:sp>
        <p:nvSpPr>
          <p:cNvPr id="2" name="矩形 1"/>
          <p:cNvSpPr/>
          <p:nvPr>
            <p:custDataLst>
              <p:tags r:id="rId2"/>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3" name="文本框 2"/>
          <p:cNvSpPr txBox="1"/>
          <p:nvPr/>
        </p:nvSpPr>
        <p:spPr>
          <a:xfrm>
            <a:off x="951230" y="1625600"/>
            <a:ext cx="10567670" cy="3830955"/>
          </a:xfrm>
          <a:prstGeom prst="rect">
            <a:avLst/>
          </a:prstGeom>
          <a:noFill/>
        </p:spPr>
        <p:txBody>
          <a:bodyPr wrap="square" rtlCol="0" anchor="t">
            <a:spAutoFit/>
          </a:bodyPr>
          <a:lstStyle/>
          <a:p>
            <a:pPr marL="285750" indent="-285750">
              <a:lnSpc>
                <a:spcPct val="150000"/>
              </a:lnSpc>
              <a:buFont typeface="Arial" panose="020B0604020202020204" pitchFamily="34" charset="0"/>
              <a:buChar char="•"/>
            </a:pPr>
            <a:r>
              <a:rPr lang="zh-CN" altLang="en-US">
                <a:solidFill>
                  <a:schemeClr val="tx1">
                    <a:lumMod val="75000"/>
                    <a:lumOff val="25000"/>
                  </a:schemeClr>
                </a:solidFill>
                <a:latin typeface="Times New Roman" panose="02020603050405020304" charset="0"/>
                <a:cs typeface="Times New Roman" panose="02020603050405020304" charset="0"/>
              </a:rPr>
              <a:t>《MetaAttack: Meta-Learning for Black-Box Adversarial Attacks》</a:t>
            </a:r>
            <a:r>
              <a:rPr lang="zh-CN" altLang="en-US"/>
              <a:t>：提出了一种基于</a:t>
            </a:r>
            <a:r>
              <a:rPr lang="zh-CN" altLang="en-US" b="1"/>
              <a:t>元学习</a:t>
            </a:r>
            <a:r>
              <a:rPr lang="zh-CN" altLang="en-US"/>
              <a:t>的黑盒攻击方法，可以在不知道目标模型结构和参数的情况下生成有效的对抗样本。</a:t>
            </a:r>
          </a:p>
          <a:p>
            <a:pPr marL="285750" indent="-285750">
              <a:lnSpc>
                <a:spcPct val="150000"/>
              </a:lnSpc>
              <a:buFont typeface="Arial" panose="020B0604020202020204" pitchFamily="34" charset="0"/>
              <a:buChar char="•"/>
            </a:pPr>
            <a:r>
              <a:rPr lang="zh-CN" altLang="en-US">
                <a:solidFill>
                  <a:schemeClr val="tx1">
                    <a:lumMod val="75000"/>
                    <a:lumOff val="25000"/>
                  </a:schemeClr>
                </a:solidFill>
                <a:latin typeface="Times New Roman" panose="02020603050405020304" charset="0"/>
                <a:cs typeface="Times New Roman" panose="02020603050405020304" charset="0"/>
              </a:rPr>
              <a:t>《Adversarial Robustness via Data Augmentation with Self-Supervised Contrastive Learning》</a:t>
            </a:r>
            <a:r>
              <a:rPr lang="zh-CN" altLang="en-US"/>
              <a:t>：提出了一种基于</a:t>
            </a:r>
            <a:r>
              <a:rPr lang="zh-CN" altLang="en-US" b="1"/>
              <a:t>自监督对比学习</a:t>
            </a:r>
            <a:r>
              <a:rPr lang="zh-CN" altLang="en-US"/>
              <a:t>的数据增强方法，可以提高模型在对抗</a:t>
            </a:r>
            <a:r>
              <a:rPr lang="zh-CN" altLang="en-US">
                <a:solidFill>
                  <a:schemeClr val="tx1">
                    <a:lumMod val="75000"/>
                    <a:lumOff val="25000"/>
                  </a:schemeClr>
                </a:solidFill>
                <a:latin typeface="Times New Roman" panose="02020603050405020304" charset="0"/>
                <a:cs typeface="Times New Roman" panose="02020603050405020304" charset="0"/>
              </a:rPr>
              <a:t>样本</a:t>
            </a:r>
            <a:r>
              <a:rPr lang="zh-CN" altLang="en-US"/>
              <a:t>上的分类准确率。</a:t>
            </a:r>
            <a:endParaRPr lang="zh-CN" altLang="en-US">
              <a:solidFill>
                <a:schemeClr val="tx1">
                  <a:lumMod val="75000"/>
                  <a:lumOff val="25000"/>
                </a:schemeClr>
              </a:solidFill>
              <a:latin typeface="Times New Roman" panose="02020603050405020304" charset="0"/>
              <a:cs typeface="Times New Roman" panose="02020603050405020304" charset="0"/>
            </a:endParaRPr>
          </a:p>
          <a:p>
            <a:pPr marL="285750" indent="-285750">
              <a:lnSpc>
                <a:spcPct val="150000"/>
              </a:lnSpc>
              <a:buFont typeface="Arial" panose="020B0604020202020204" pitchFamily="34" charset="0"/>
              <a:buChar char="•"/>
            </a:pPr>
            <a:r>
              <a:rPr lang="zh-CN" altLang="en-US"/>
              <a:t>《</a:t>
            </a:r>
            <a:r>
              <a:rPr lang="zh-CN" altLang="en-US">
                <a:solidFill>
                  <a:schemeClr val="tx1">
                    <a:lumMod val="75000"/>
                    <a:lumOff val="25000"/>
                  </a:schemeClr>
                </a:solidFill>
                <a:latin typeface="Times New Roman" panose="02020603050405020304" charset="0"/>
                <a:cs typeface="Times New Roman" panose="02020603050405020304" charset="0"/>
              </a:rPr>
              <a:t>Adversarial Attack on Graph Neural Networks via Node Injection</a:t>
            </a:r>
            <a:r>
              <a:rPr lang="zh-CN" altLang="en-US"/>
              <a:t>》：提出了一种针对</a:t>
            </a:r>
            <a:r>
              <a:rPr lang="zh-CN" altLang="en-US" b="1"/>
              <a:t>图神经网络</a:t>
            </a:r>
            <a:r>
              <a:rPr lang="zh-CN" altLang="en-US"/>
              <a:t>的对抗攻击方法，可以通过注入虚假节点来破坏图结构和特征，从而降低图神经网络的性能。</a:t>
            </a:r>
          </a:p>
          <a:p>
            <a:pPr marL="285750" indent="-285750">
              <a:lnSpc>
                <a:spcPct val="150000"/>
              </a:lnSpc>
              <a:buFont typeface="Arial" panose="020B0604020202020204" pitchFamily="34" charset="0"/>
              <a:buChar char="•"/>
            </a:pPr>
            <a:r>
              <a:rPr lang="zh-CN" altLang="en-US"/>
              <a:t>《</a:t>
            </a:r>
            <a:r>
              <a:rPr lang="zh-CN" altLang="en-US">
                <a:solidFill>
                  <a:schemeClr val="tx1">
                    <a:lumMod val="75000"/>
                    <a:lumOff val="25000"/>
                  </a:schemeClr>
                </a:solidFill>
                <a:latin typeface="Times New Roman" panose="02020603050405020304" charset="0"/>
                <a:cs typeface="Times New Roman" panose="02020603050405020304" charset="0"/>
              </a:rPr>
              <a:t>On the Robustness of Vision Transformers to Adversarial Examples</a:t>
            </a:r>
            <a:r>
              <a:rPr lang="zh-CN" altLang="en-US"/>
              <a:t>》：这篇论文研究了</a:t>
            </a:r>
            <a:r>
              <a:rPr lang="zh-CN" altLang="en-US" b="1"/>
              <a:t>Vision Transformer</a:t>
            </a:r>
            <a:r>
              <a:rPr lang="zh-CN" altLang="en-US"/>
              <a:t>（ViT）对对抗样本的鲁棒性，发现ViT比CNN更容易受到白盒和黑盒攻击的影响，但也更容易通过对抗训练来提高鲁棒性。</a:t>
            </a:r>
          </a:p>
        </p:txBody>
      </p:sp>
      <p:sp>
        <p:nvSpPr>
          <p:cNvPr id="5" name="文本框 4"/>
          <p:cNvSpPr txBox="1"/>
          <p:nvPr>
            <p:custDataLst>
              <p:tags r:id="rId3"/>
            </p:custDataLst>
          </p:nvPr>
        </p:nvSpPr>
        <p:spPr>
          <a:xfrm>
            <a:off x="842645" y="1167765"/>
            <a:ext cx="3343910" cy="368300"/>
          </a:xfrm>
          <a:prstGeom prst="rect">
            <a:avLst/>
          </a:prstGeom>
          <a:noFill/>
        </p:spPr>
        <p:txBody>
          <a:bodyPr wrap="square" rtlCol="0">
            <a:spAutoFit/>
          </a:bodyPr>
          <a:lstStyle/>
          <a:p>
            <a:r>
              <a:rPr lang="en-US" b="1">
                <a:solidFill>
                  <a:srgbClr val="FF0000"/>
                </a:solidFill>
              </a:rPr>
              <a:t>CVPR2022: </a:t>
            </a:r>
          </a:p>
        </p:txBody>
      </p:sp>
      <p:sp>
        <p:nvSpPr>
          <p:cNvPr id="7" name="文本框 6"/>
          <p:cNvSpPr txBox="1"/>
          <p:nvPr/>
        </p:nvSpPr>
        <p:spPr>
          <a:xfrm>
            <a:off x="1242695" y="5657850"/>
            <a:ext cx="6096000" cy="368300"/>
          </a:xfrm>
          <a:prstGeom prst="rect">
            <a:avLst/>
          </a:prstGeom>
          <a:noFill/>
        </p:spPr>
        <p:txBody>
          <a:bodyPr wrap="square" rtlCol="0" anchor="t">
            <a:spAutoFit/>
          </a:bodyPr>
          <a:lstStyle/>
          <a:p>
            <a:r>
              <a:rPr lang="zh-CN" altLang="en-US" b="1">
                <a:sym typeface="+mn-ea"/>
              </a:rPr>
              <a:t>元学习、自监督对比学习、图神经网络、</a:t>
            </a:r>
            <a:r>
              <a:rPr lang="en-US" altLang="zh-CN" b="1">
                <a:sym typeface="+mn-ea"/>
              </a:rPr>
              <a:t>Transformer</a:t>
            </a:r>
            <a:r>
              <a:rPr lang="zh-CN" altLang="en-US" b="1">
                <a:sym typeface="+mn-ea"/>
              </a:rPr>
              <a:t>等</a:t>
            </a:r>
          </a:p>
        </p:txBody>
      </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燕尾形 8"/>
          <p:cNvSpPr/>
          <p:nvPr/>
        </p:nvSpPr>
        <p:spPr>
          <a:xfrm>
            <a:off x="2357120" y="151765"/>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0" name="燕尾形 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
        <p:nvSpPr>
          <p:cNvPr id="11" name="燕尾形 10"/>
          <p:cNvSpPr/>
          <p:nvPr/>
        </p:nvSpPr>
        <p:spPr>
          <a:xfrm>
            <a:off x="6767830" y="151130"/>
            <a:ext cx="2330450" cy="521970"/>
          </a:xfrm>
          <a:prstGeom prst="chevron">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1600">
                <a:sym typeface="+mn-ea"/>
              </a:rPr>
              <a:t>Trends</a:t>
            </a:r>
          </a:p>
        </p:txBody>
      </p:sp>
      <p:sp>
        <p:nvSpPr>
          <p:cNvPr id="12" name="五边形 11"/>
          <p:cNvSpPr/>
          <p:nvPr/>
        </p:nvSpPr>
        <p:spPr>
          <a:xfrm>
            <a:off x="150495" y="152400"/>
            <a:ext cx="2331085" cy="521970"/>
          </a:xfrm>
          <a:prstGeom prst="homePlate">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pic>
        <p:nvPicPr>
          <p:cNvPr id="13" name="图片 12" descr="logo"/>
          <p:cNvPicPr>
            <a:picLocks noChangeAspect="1"/>
          </p:cNvPicPr>
          <p:nvPr/>
        </p:nvPicPr>
        <p:blipFill>
          <a:blip r:embed="rId5"/>
          <a:stretch>
            <a:fillRect/>
          </a:stretch>
        </p:blipFill>
        <p:spPr>
          <a:xfrm>
            <a:off x="9527540" y="132715"/>
            <a:ext cx="2190750" cy="574675"/>
          </a:xfrm>
          <a:prstGeom prst="rect">
            <a:avLst/>
          </a:prstGeom>
        </p:spPr>
      </p:pic>
      <p:sp>
        <p:nvSpPr>
          <p:cNvPr id="2" name="矩形 1"/>
          <p:cNvSpPr/>
          <p:nvPr>
            <p:custDataLst>
              <p:tags r:id="rId2"/>
            </p:custDataLst>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5" name="文本框 4"/>
          <p:cNvSpPr txBox="1"/>
          <p:nvPr>
            <p:custDataLst>
              <p:tags r:id="rId3"/>
            </p:custDataLst>
          </p:nvPr>
        </p:nvSpPr>
        <p:spPr>
          <a:xfrm>
            <a:off x="842645" y="1167765"/>
            <a:ext cx="3343910" cy="368300"/>
          </a:xfrm>
          <a:prstGeom prst="rect">
            <a:avLst/>
          </a:prstGeom>
          <a:noFill/>
        </p:spPr>
        <p:txBody>
          <a:bodyPr wrap="square" rtlCol="0">
            <a:spAutoFit/>
          </a:bodyPr>
          <a:lstStyle/>
          <a:p>
            <a:r>
              <a:rPr lang="en-US" b="1">
                <a:solidFill>
                  <a:srgbClr val="FF0000"/>
                </a:solidFill>
              </a:rPr>
              <a:t>Future: </a:t>
            </a:r>
          </a:p>
        </p:txBody>
      </p:sp>
      <p:sp>
        <p:nvSpPr>
          <p:cNvPr id="3" name="文本框 2"/>
          <p:cNvSpPr txBox="1"/>
          <p:nvPr/>
        </p:nvSpPr>
        <p:spPr>
          <a:xfrm>
            <a:off x="1153795" y="1746885"/>
            <a:ext cx="9885680" cy="4246245"/>
          </a:xfrm>
          <a:prstGeom prst="rect">
            <a:avLst/>
          </a:prstGeom>
          <a:noFill/>
        </p:spPr>
        <p:txBody>
          <a:bodyPr wrap="square" rtlCol="0" anchor="t">
            <a:spAutoFit/>
          </a:bodyPr>
          <a:lstStyle/>
          <a:p>
            <a:pPr marL="285750" indent="-285750">
              <a:lnSpc>
                <a:spcPct val="150000"/>
              </a:lnSpc>
              <a:buFont typeface="Arial" panose="020B0604020202020204" pitchFamily="34" charset="0"/>
              <a:buChar char="•"/>
            </a:pPr>
            <a:r>
              <a:rPr lang="zh-CN" altLang="en-US"/>
              <a:t>对抗样本的生成方法和评估标准：如何</a:t>
            </a:r>
            <a:r>
              <a:rPr lang="zh-CN" altLang="en-US" b="1"/>
              <a:t>高效地产生对抗样本</a:t>
            </a:r>
            <a:r>
              <a:rPr lang="zh-CN" altLang="en-US"/>
              <a:t>，如何量化对抗样本的质量和难度。</a:t>
            </a:r>
          </a:p>
          <a:p>
            <a:pPr marL="285750" indent="-285750">
              <a:lnSpc>
                <a:spcPct val="150000"/>
              </a:lnSpc>
              <a:buFont typeface="Arial" panose="020B0604020202020204" pitchFamily="34" charset="0"/>
              <a:buChar char="•"/>
            </a:pPr>
            <a:endParaRPr lang="zh-CN" altLang="en-US"/>
          </a:p>
          <a:p>
            <a:pPr marL="285750" indent="-285750">
              <a:lnSpc>
                <a:spcPct val="150000"/>
              </a:lnSpc>
              <a:buFont typeface="Arial" panose="020B0604020202020204" pitchFamily="34" charset="0"/>
              <a:buChar char="•"/>
            </a:pPr>
            <a:r>
              <a:rPr lang="zh-CN" altLang="en-US"/>
              <a:t>对抗样本的防御策略和机制：如何提高模型的</a:t>
            </a:r>
            <a:r>
              <a:rPr lang="zh-CN" altLang="en-US" b="1"/>
              <a:t>鲁棒性和安全性</a:t>
            </a:r>
            <a:r>
              <a:rPr lang="zh-CN" altLang="en-US"/>
              <a:t>，如何利用对抗训练或其他技术来抵御对抗攻击。</a:t>
            </a:r>
          </a:p>
          <a:p>
            <a:pPr marL="285750" indent="-285750">
              <a:lnSpc>
                <a:spcPct val="150000"/>
              </a:lnSpc>
              <a:buFont typeface="Arial" panose="020B0604020202020204" pitchFamily="34" charset="0"/>
              <a:buChar char="•"/>
            </a:pPr>
            <a:endParaRPr lang="zh-CN" altLang="en-US"/>
          </a:p>
          <a:p>
            <a:pPr marL="285750" indent="-285750">
              <a:lnSpc>
                <a:spcPct val="150000"/>
              </a:lnSpc>
              <a:buFont typeface="Arial" panose="020B0604020202020204" pitchFamily="34" charset="0"/>
              <a:buChar char="•"/>
            </a:pPr>
            <a:r>
              <a:rPr lang="zh-CN" altLang="en-US"/>
              <a:t>对抗样本的理论分析和解释：如何揭示对抗样本</a:t>
            </a:r>
            <a:r>
              <a:rPr lang="zh-CN" altLang="en-US" b="1"/>
              <a:t>产生的原因和机理</a:t>
            </a:r>
            <a:r>
              <a:rPr lang="zh-CN" altLang="en-US"/>
              <a:t>，如何理解模型在面对对抗样本时的行为和表现。</a:t>
            </a:r>
          </a:p>
          <a:p>
            <a:pPr marL="285750" indent="-285750">
              <a:lnSpc>
                <a:spcPct val="150000"/>
              </a:lnSpc>
              <a:buFont typeface="Arial" panose="020B0604020202020204" pitchFamily="34" charset="0"/>
              <a:buChar char="•"/>
            </a:pPr>
            <a:endParaRPr lang="zh-CN" altLang="en-US"/>
          </a:p>
          <a:p>
            <a:pPr marL="285750" indent="-285750">
              <a:lnSpc>
                <a:spcPct val="150000"/>
              </a:lnSpc>
              <a:buFont typeface="Arial" panose="020B0604020202020204" pitchFamily="34" charset="0"/>
              <a:buChar char="•"/>
            </a:pPr>
            <a:r>
              <a:rPr lang="zh-CN" altLang="en-US"/>
              <a:t>对抗样本的应用场景和价值：如何利用对抗样本来提升模型的性能或功能，如何将对抗样本</a:t>
            </a:r>
            <a:r>
              <a:rPr lang="zh-CN" altLang="en-US" b="1"/>
              <a:t>应用到不同的任务或领域</a:t>
            </a:r>
            <a:r>
              <a:rPr lang="zh-CN" altLang="en-US"/>
              <a:t>中。</a:t>
            </a:r>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文本框 4"/>
          <p:cNvSpPr txBox="1"/>
          <p:nvPr/>
        </p:nvSpPr>
        <p:spPr>
          <a:xfrm>
            <a:off x="400050" y="327025"/>
            <a:ext cx="7730490" cy="829945"/>
          </a:xfrm>
          <a:prstGeom prst="rect">
            <a:avLst/>
          </a:prstGeom>
          <a:noFill/>
        </p:spPr>
        <p:txBody>
          <a:bodyPr wrap="square" rtlCol="0">
            <a:spAutoFit/>
          </a:bodyPr>
          <a:lstStyle/>
          <a:p>
            <a:pPr algn="l"/>
            <a:r>
              <a:rPr kumimoji="1" lang="en-US" sz="4800" b="1" i="1" dirty="0">
                <a:solidFill>
                  <a:srgbClr val="2373BB"/>
                </a:solidFill>
                <a:latin typeface="Times New Roman" panose="02020603050405020304" charset="0"/>
                <a:cs typeface="Times New Roman" panose="02020603050405020304" charset="0"/>
              </a:rPr>
              <a:t>Thanks for Wathing!</a:t>
            </a:r>
          </a:p>
        </p:txBody>
      </p:sp>
      <p:sp>
        <p:nvSpPr>
          <p:cNvPr id="2" name="文本框 1"/>
          <p:cNvSpPr txBox="1"/>
          <p:nvPr/>
        </p:nvSpPr>
        <p:spPr>
          <a:xfrm>
            <a:off x="400050" y="1368425"/>
            <a:ext cx="11503660" cy="4961255"/>
          </a:xfrm>
          <a:prstGeom prst="rect">
            <a:avLst/>
          </a:prstGeom>
          <a:noFill/>
        </p:spPr>
        <p:txBody>
          <a:bodyPr wrap="square" rtlCol="0">
            <a:spAutoFit/>
          </a:bodyPr>
          <a:lstStyle/>
          <a:p>
            <a:pPr fontAlgn="ctr">
              <a:lnSpc>
                <a:spcPct val="100000"/>
              </a:lnSpc>
            </a:pPr>
            <a:r>
              <a:rPr lang="en-US" altLang="zh-CN" sz="2400" b="1" i="1">
                <a:solidFill>
                  <a:schemeClr val="tx1">
                    <a:lumMod val="75000"/>
                    <a:lumOff val="25000"/>
                  </a:schemeClr>
                </a:solidFill>
                <a:latin typeface="Times New Roman" panose="02020603050405020304" charset="0"/>
                <a:cs typeface="Times New Roman" panose="02020603050405020304" charset="0"/>
              </a:rPr>
              <a:t>References:</a:t>
            </a:r>
          </a:p>
          <a:p>
            <a:pPr fontAlgn="ctr">
              <a:lnSpc>
                <a:spcPct val="50000"/>
              </a:lnSpc>
              <a:spcBef>
                <a:spcPts val="0"/>
              </a:spcBef>
              <a:spcAft>
                <a:spcPts val="0"/>
              </a:spcAft>
            </a:pPr>
            <a:endParaRPr lang="en-US" altLang="zh-CN" sz="1400">
              <a:solidFill>
                <a:schemeClr val="tx1">
                  <a:lumMod val="75000"/>
                  <a:lumOff val="25000"/>
                </a:schemeClr>
              </a:solidFill>
              <a:latin typeface="Times New Roman" panose="02020603050405020304" charset="0"/>
              <a:cs typeface="Times New Roman" panose="02020603050405020304" charset="0"/>
            </a:endParaRP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[1]Akhtar N, Mian A. Threat of adversarial attacks on deep learning in computer vision: A survey. IEEE Access, 2018,6: 14410-14430. [doi: 10.1109/ACCESS.2018.2807385]</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[2]Szegedy C, Zaremba W, Sutskever I, et al. Intriguing properties of neural networks. Computer Science, 2013. https://arxiv.org/abs/1312.6199</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[3]</a:t>
            </a:r>
            <a:r>
              <a:rPr lang="en-US" altLang="zh-CN" sz="12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陈梦轩,张振永,纪守领,魏贵义,邵俊.图像对抗样本研究综述</a:t>
            </a:r>
            <a:r>
              <a:rPr lang="en-US" altLang="zh-CN" sz="1400">
                <a:solidFill>
                  <a:schemeClr val="tx1">
                    <a:lumMod val="75000"/>
                    <a:lumOff val="25000"/>
                  </a:schemeClr>
                </a:solidFill>
                <a:latin typeface="Times New Roman" panose="02020603050405020304" charset="0"/>
                <a:cs typeface="Times New Roman" panose="02020603050405020304" charset="0"/>
              </a:rPr>
              <a:t>[J].</a:t>
            </a:r>
            <a:r>
              <a:rPr lang="en-US" altLang="zh-CN" sz="1200">
                <a:solidFill>
                  <a:schemeClr val="tx1">
                    <a:lumMod val="75000"/>
                    <a:lumOff val="25000"/>
                  </a:schemeClr>
                </a:solidFill>
                <a:latin typeface="宋体" panose="02010600030101010101" pitchFamily="2" charset="-122"/>
                <a:ea typeface="宋体" panose="02010600030101010101" pitchFamily="2" charset="-122"/>
                <a:cs typeface="Times New Roman" panose="02020603050405020304" charset="0"/>
              </a:rPr>
              <a:t>计算机科学</a:t>
            </a:r>
            <a:r>
              <a:rPr lang="en-US" altLang="zh-CN" sz="1400">
                <a:solidFill>
                  <a:schemeClr val="tx1">
                    <a:lumMod val="75000"/>
                    <a:lumOff val="25000"/>
                  </a:schemeClr>
                </a:solidFill>
                <a:latin typeface="Times New Roman" panose="02020603050405020304" charset="0"/>
                <a:cs typeface="Times New Roman" panose="02020603050405020304" charset="0"/>
              </a:rPr>
              <a:t>,2022,49(02):92-106.</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[4]</a:t>
            </a:r>
            <a:r>
              <a:rPr lang="en-US" altLang="zh-CN" sz="12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闫嘉乐,徐洋,张思聪,李克资.图像分类模型的对抗样本攻防研究综述</a:t>
            </a:r>
            <a:r>
              <a:rPr lang="en-US" altLang="zh-CN" sz="1400">
                <a:solidFill>
                  <a:schemeClr val="tx1">
                    <a:lumMod val="75000"/>
                    <a:lumOff val="25000"/>
                  </a:schemeClr>
                </a:solidFill>
                <a:latin typeface="Times New Roman" panose="02020603050405020304" charset="0"/>
                <a:cs typeface="Times New Roman" panose="02020603050405020304" charset="0"/>
              </a:rPr>
              <a:t>[J].</a:t>
            </a:r>
            <a:r>
              <a:rPr lang="en-US" altLang="zh-CN" sz="12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计算机工程与应用</a:t>
            </a:r>
            <a:r>
              <a:rPr lang="en-US" altLang="zh-CN" sz="1400">
                <a:solidFill>
                  <a:schemeClr val="tx1">
                    <a:lumMod val="75000"/>
                    <a:lumOff val="25000"/>
                  </a:schemeClr>
                </a:solidFill>
                <a:latin typeface="Times New Roman" panose="02020603050405020304" charset="0"/>
                <a:cs typeface="Times New Roman" panose="02020603050405020304" charset="0"/>
              </a:rPr>
              <a:t>,2022,58(23):24-41.</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[5]Goodfellow IJ, Shlens J, Szegedy C. Explaining and harnessing adversarial examples. Computer Science, 2014. https://arxiv.org/abs/1412.6572</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[6]Kurakin A, Goodfellow I, Bengio S. Adversarial examples in the physical world. arXiv:1607.02533, 2016.</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[7]Moosavidezfooli SM, Fawzi A, Frossard P. DeepFool: A simple and accurate method to fool deep neural networks. In: Proc. of the </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IEEE Conf. on Computer Vision and Pattern Recognition (CVPR). Las Vegas: IEEE, 2016. 25742582. [doi: 10.1109/CVPR.2016. 282]</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[8]Xu, W., Evans, D., &amp; Qi, Y. (2017). Feature Squeezing: Detecting Adversarial Examples in Deep Neural Networks. ArXiv, abs/1704.01155.</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[9]MADRY A，MAKELOV A，SCHMIDT L，et al.Towards deep learning models resistant to adversarial attacks[C]// Proceedings of the International Conference on Learning Representations，2018.</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[10]Sharif, M., Bhagavatula, S., Bauer, L., &amp; Reiter, M.K. (2016). Accessorize to a Crime: Real and Stealthy Attacks on State-of-the-Art Face Recognition. Proceedings of the 2016 ACM SIGSAC Conference on Computer and Communications Security.</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[11]</a:t>
            </a:r>
            <a:r>
              <a:rPr lang="zh-CN" altLang="en-US" sz="1400">
                <a:solidFill>
                  <a:schemeClr val="tx1">
                    <a:lumMod val="75000"/>
                    <a:lumOff val="25000"/>
                  </a:schemeClr>
                </a:solidFill>
                <a:latin typeface="Times New Roman" panose="02020603050405020304" charset="0"/>
                <a:cs typeface="Times New Roman" panose="02020603050405020304" charset="0"/>
              </a:rPr>
              <a:t>Eykholt, K., Evtimov, I., Fernandes, E., Li, B., Rahmati, A., Xiao, C., Prakash, A., Kohno, T., &amp; Song, D.X. (2018). Robust Physical-World Attacks on Deep Learning Visual Classification. 2018 IEEE/CVF Conference on Computer Vision and Pattern Recognition, 1625-1634.</a:t>
            </a:r>
          </a:p>
          <a:p>
            <a:pPr lvl="0" algn="l">
              <a:lnSpc>
                <a:spcPct val="120000"/>
              </a:lnSpc>
              <a:spcBef>
                <a:spcPts val="0"/>
              </a:spcBef>
              <a:spcAft>
                <a:spcPts val="0"/>
              </a:spcAft>
            </a:pPr>
            <a:r>
              <a:rPr lang="en-US" altLang="zh-CN" sz="1400">
                <a:solidFill>
                  <a:schemeClr val="tx1">
                    <a:lumMod val="75000"/>
                    <a:lumOff val="25000"/>
                  </a:schemeClr>
                </a:solidFill>
                <a:latin typeface="Times New Roman" panose="02020603050405020304" charset="0"/>
                <a:cs typeface="Times New Roman" panose="02020603050405020304" charset="0"/>
              </a:rPr>
              <a:t>[12]</a:t>
            </a:r>
            <a:r>
              <a:rPr lang="zh-CN" altLang="en-US" sz="1400">
                <a:solidFill>
                  <a:schemeClr val="tx1">
                    <a:lumMod val="75000"/>
                    <a:lumOff val="25000"/>
                  </a:schemeClr>
                </a:solidFill>
                <a:latin typeface="Times New Roman" panose="02020603050405020304" charset="0"/>
                <a:cs typeface="Times New Roman" panose="02020603050405020304" charset="0"/>
              </a:rPr>
              <a:t>Dziugaite, G.K., Ghahramani, Z., &amp; Roy, D.M. (2016). A study of the effect of JPG compression on adversarial images. ArXiv, abs/1608.00853.</a:t>
            </a: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文本框 4"/>
          <p:cNvSpPr txBox="1"/>
          <p:nvPr/>
        </p:nvSpPr>
        <p:spPr>
          <a:xfrm>
            <a:off x="1598930" y="2767965"/>
            <a:ext cx="8994140" cy="1322070"/>
          </a:xfrm>
          <a:prstGeom prst="rect">
            <a:avLst/>
          </a:prstGeom>
          <a:noFill/>
        </p:spPr>
        <p:txBody>
          <a:bodyPr wrap="square" rtlCol="0">
            <a:spAutoFit/>
          </a:bodyPr>
          <a:lstStyle/>
          <a:p>
            <a:pPr algn="ctr"/>
            <a:r>
              <a:rPr kumimoji="1" lang="en-US" sz="8000" b="1" i="1" dirty="0">
                <a:solidFill>
                  <a:srgbClr val="2373BB"/>
                </a:solidFill>
                <a:latin typeface="Times New Roman" panose="02020603050405020304" charset="0"/>
                <a:cs typeface="Times New Roman" panose="02020603050405020304" charset="0"/>
              </a:rPr>
              <a:t>1 Introduction</a:t>
            </a: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19" name="燕尾形 18"/>
          <p:cNvSpPr/>
          <p:nvPr/>
        </p:nvSpPr>
        <p:spPr>
          <a:xfrm>
            <a:off x="2357120" y="151765"/>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五边形 21"/>
          <p:cNvSpPr/>
          <p:nvPr/>
        </p:nvSpPr>
        <p:spPr>
          <a:xfrm>
            <a:off x="150495" y="152400"/>
            <a:ext cx="2331085" cy="521970"/>
          </a:xfrm>
          <a:prstGeom prst="homePlate">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a:t>Introduction</a:t>
            </a:r>
          </a:p>
        </p:txBody>
      </p:sp>
      <p:pic>
        <p:nvPicPr>
          <p:cNvPr id="18" name="图片 17" descr="logo"/>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527540" y="132715"/>
            <a:ext cx="2190750" cy="574675"/>
          </a:xfrm>
          <a:prstGeom prst="rect">
            <a:avLst/>
          </a:prstGeom>
        </p:spPr>
      </p:pic>
      <p:sp>
        <p:nvSpPr>
          <p:cNvPr id="7" name="文本框 6"/>
          <p:cNvSpPr txBox="1"/>
          <p:nvPr/>
        </p:nvSpPr>
        <p:spPr>
          <a:xfrm>
            <a:off x="842645" y="1386840"/>
            <a:ext cx="3343910" cy="368300"/>
          </a:xfrm>
          <a:prstGeom prst="rect">
            <a:avLst/>
          </a:prstGeom>
          <a:noFill/>
        </p:spPr>
        <p:txBody>
          <a:bodyPr wrap="square" rtlCol="0">
            <a:spAutoFit/>
          </a:bodyPr>
          <a:lstStyle/>
          <a:p>
            <a:r>
              <a:rPr lang="en-US" altLang="zh-CN" b="1">
                <a:solidFill>
                  <a:srgbClr val="FF0000"/>
                </a:solidFill>
              </a:rPr>
              <a:t>What is adversarial example?</a:t>
            </a:r>
          </a:p>
        </p:txBody>
      </p:sp>
      <p:sp>
        <p:nvSpPr>
          <p:cNvPr id="8" name="文本框 7"/>
          <p:cNvSpPr txBox="1"/>
          <p:nvPr/>
        </p:nvSpPr>
        <p:spPr>
          <a:xfrm>
            <a:off x="842645" y="2056130"/>
            <a:ext cx="7239000" cy="368300"/>
          </a:xfrm>
          <a:prstGeom prst="rect">
            <a:avLst/>
          </a:prstGeom>
          <a:noFill/>
        </p:spPr>
        <p:txBody>
          <a:bodyPr wrap="square" rtlCol="0">
            <a:spAutoFit/>
          </a:bodyPr>
          <a:lstStyle/>
          <a:p>
            <a:r>
              <a:rPr lang="en-US" altLang="zh-CN"/>
              <a:t>For an image classification convolutional neural network:</a:t>
            </a:r>
          </a:p>
        </p:txBody>
      </p:sp>
      <p:pic>
        <p:nvPicPr>
          <p:cNvPr id="9" name="图片 8"/>
          <p:cNvPicPr>
            <a:picLocks noChangeAspect="1"/>
          </p:cNvPicPr>
          <p:nvPr>
            <p:custDataLst>
              <p:tags r:id="rId2"/>
            </p:custDataLst>
          </p:nvPr>
        </p:nvPicPr>
        <p:blipFill>
          <a:blip r:embed="rId15"/>
          <a:stretch>
            <a:fillRect/>
          </a:stretch>
        </p:blipFill>
        <p:spPr>
          <a:xfrm>
            <a:off x="842747" y="3097464"/>
            <a:ext cx="3859402" cy="1963548"/>
          </a:xfrm>
          <a:prstGeom prst="rect">
            <a:avLst/>
          </a:prstGeom>
        </p:spPr>
      </p:pic>
      <p:sp>
        <p:nvSpPr>
          <p:cNvPr id="10" name="矩形 9"/>
          <p:cNvSpPr/>
          <p:nvPr/>
        </p:nvSpPr>
        <p:spPr>
          <a:xfrm>
            <a:off x="8225790" y="3362960"/>
            <a:ext cx="2179320" cy="1548130"/>
          </a:xfrm>
          <a:prstGeom prst="rect">
            <a:avLst/>
          </a:prstGeom>
          <a:noFill/>
          <a:ln w="28575">
            <a:solidFill>
              <a:schemeClr val="tx1">
                <a:lumMod val="75000"/>
                <a:lumOff val="25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8363268" y="3750945"/>
            <a:ext cx="1904365" cy="368300"/>
          </a:xfrm>
          <a:prstGeom prst="rect">
            <a:avLst/>
          </a:prstGeom>
          <a:noFill/>
        </p:spPr>
        <p:txBody>
          <a:bodyPr wrap="square" rtlCol="0" anchor="ctr" anchorCtr="0">
            <a:spAutoFit/>
          </a:bodyPr>
          <a:lstStyle/>
          <a:p>
            <a:pPr algn="ctr">
              <a:lnSpc>
                <a:spcPct val="100000"/>
              </a:lnSpc>
            </a:pPr>
            <a:r>
              <a:rPr lang="en-US" altLang="zh-CN" b="1"/>
              <a:t>CNN model</a:t>
            </a:r>
          </a:p>
        </p:txBody>
      </p:sp>
      <p:sp>
        <p:nvSpPr>
          <p:cNvPr id="13" name="上弧形箭头 12"/>
          <p:cNvSpPr/>
          <p:nvPr/>
        </p:nvSpPr>
        <p:spPr>
          <a:xfrm>
            <a:off x="5821680" y="3242945"/>
            <a:ext cx="1206500" cy="527685"/>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上弧形箭头 13"/>
          <p:cNvSpPr/>
          <p:nvPr>
            <p:custDataLst>
              <p:tags r:id="rId3"/>
            </p:custDataLst>
          </p:nvPr>
        </p:nvSpPr>
        <p:spPr>
          <a:xfrm rot="10800000">
            <a:off x="5814695" y="4589145"/>
            <a:ext cx="1206500" cy="527685"/>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文本框 14"/>
          <p:cNvSpPr txBox="1"/>
          <p:nvPr/>
        </p:nvSpPr>
        <p:spPr>
          <a:xfrm>
            <a:off x="5814695" y="4036060"/>
            <a:ext cx="1436370" cy="368300"/>
          </a:xfrm>
          <a:prstGeom prst="rect">
            <a:avLst/>
          </a:prstGeom>
          <a:noFill/>
        </p:spPr>
        <p:txBody>
          <a:bodyPr wrap="square" rtlCol="0">
            <a:spAutoFit/>
          </a:bodyPr>
          <a:lstStyle/>
          <a:p>
            <a:r>
              <a:rPr lang="en-US" altLang="zh-CN"/>
              <a:t>training loop</a:t>
            </a:r>
          </a:p>
        </p:txBody>
      </p:sp>
      <p:sp>
        <p:nvSpPr>
          <p:cNvPr id="17" name="右箭头 16"/>
          <p:cNvSpPr/>
          <p:nvPr>
            <p:custDataLst>
              <p:tags r:id="rId4"/>
            </p:custDataLst>
          </p:nvPr>
        </p:nvSpPr>
        <p:spPr>
          <a:xfrm>
            <a:off x="4860290" y="4119245"/>
            <a:ext cx="820420" cy="201930"/>
          </a:xfrm>
          <a:prstGeom prst="rightArrow">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右箭头 22"/>
          <p:cNvSpPr/>
          <p:nvPr>
            <p:custDataLst>
              <p:tags r:id="rId5"/>
            </p:custDataLst>
          </p:nvPr>
        </p:nvSpPr>
        <p:spPr>
          <a:xfrm>
            <a:off x="7306310" y="4119245"/>
            <a:ext cx="820420" cy="201930"/>
          </a:xfrm>
          <a:prstGeom prst="rightArrow">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custDataLst>
              <p:tags r:id="rId6"/>
            </p:custDataLst>
          </p:nvPr>
        </p:nvPicPr>
        <p:blipFill>
          <a:blip r:embed="rId16"/>
          <a:srcRect t="2653"/>
          <a:stretch>
            <a:fillRect/>
          </a:stretch>
        </p:blipFill>
        <p:spPr>
          <a:xfrm>
            <a:off x="8526780" y="1579245"/>
            <a:ext cx="1489075" cy="1044575"/>
          </a:xfrm>
          <a:prstGeom prst="rect">
            <a:avLst/>
          </a:prstGeom>
        </p:spPr>
      </p:pic>
      <p:sp>
        <p:nvSpPr>
          <p:cNvPr id="26" name="右箭头 25"/>
          <p:cNvSpPr/>
          <p:nvPr>
            <p:custDataLst>
              <p:tags r:id="rId7"/>
            </p:custDataLst>
          </p:nvPr>
        </p:nvSpPr>
        <p:spPr>
          <a:xfrm rot="5400000">
            <a:off x="9046845" y="2916555"/>
            <a:ext cx="448310" cy="219075"/>
          </a:xfrm>
          <a:prstGeom prst="rightArrow">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10192385" y="1917065"/>
            <a:ext cx="1127760" cy="368300"/>
          </a:xfrm>
          <a:prstGeom prst="rect">
            <a:avLst/>
          </a:prstGeom>
          <a:noFill/>
        </p:spPr>
        <p:txBody>
          <a:bodyPr wrap="square" rtlCol="0">
            <a:spAutoFit/>
          </a:bodyPr>
          <a:lstStyle/>
          <a:p>
            <a:r>
              <a:rPr lang="en-US" altLang="zh-CN"/>
              <a:t>example</a:t>
            </a:r>
          </a:p>
        </p:txBody>
      </p:sp>
      <p:sp>
        <p:nvSpPr>
          <p:cNvPr id="28" name="右箭头 27"/>
          <p:cNvSpPr/>
          <p:nvPr>
            <p:custDataLst>
              <p:tags r:id="rId8"/>
            </p:custDataLst>
          </p:nvPr>
        </p:nvSpPr>
        <p:spPr>
          <a:xfrm rot="5400000">
            <a:off x="9046845" y="5175250"/>
            <a:ext cx="448310" cy="219075"/>
          </a:xfrm>
          <a:prstGeom prst="rightArrow">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0" name="图片 29"/>
          <p:cNvPicPr>
            <a:picLocks noChangeAspect="1"/>
          </p:cNvPicPr>
          <p:nvPr>
            <p:custDataLst>
              <p:tags r:id="rId9"/>
            </p:custDataLst>
          </p:nvPr>
        </p:nvPicPr>
        <p:blipFill>
          <a:blip r:embed="rId17"/>
          <a:stretch>
            <a:fillRect/>
          </a:stretch>
        </p:blipFill>
        <p:spPr>
          <a:xfrm>
            <a:off x="8526780" y="4201160"/>
            <a:ext cx="1577340" cy="296545"/>
          </a:xfrm>
          <a:prstGeom prst="rect">
            <a:avLst/>
          </a:prstGeom>
        </p:spPr>
      </p:pic>
      <p:sp>
        <p:nvSpPr>
          <p:cNvPr id="31" name="文本框 30"/>
          <p:cNvSpPr txBox="1"/>
          <p:nvPr>
            <p:custDataLst>
              <p:tags r:id="rId10"/>
            </p:custDataLst>
          </p:nvPr>
        </p:nvSpPr>
        <p:spPr>
          <a:xfrm>
            <a:off x="8450580" y="5689600"/>
            <a:ext cx="1741805" cy="368300"/>
          </a:xfrm>
          <a:prstGeom prst="rect">
            <a:avLst/>
          </a:prstGeom>
          <a:noFill/>
        </p:spPr>
        <p:txBody>
          <a:bodyPr wrap="square" rtlCol="0">
            <a:spAutoFit/>
          </a:bodyPr>
          <a:lstStyle/>
          <a:p>
            <a:pPr algn="ctr"/>
            <a:r>
              <a:rPr lang="en-US" altLang="zh-CN"/>
              <a:t>Husky(0.85)</a:t>
            </a:r>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19" name="燕尾形 18"/>
          <p:cNvSpPr/>
          <p:nvPr/>
        </p:nvSpPr>
        <p:spPr>
          <a:xfrm>
            <a:off x="2357120" y="151765"/>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五边形 21"/>
          <p:cNvSpPr/>
          <p:nvPr/>
        </p:nvSpPr>
        <p:spPr>
          <a:xfrm>
            <a:off x="150495" y="152400"/>
            <a:ext cx="2331085" cy="521970"/>
          </a:xfrm>
          <a:prstGeom prst="homePlate">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a:t>Introduction</a:t>
            </a:r>
          </a:p>
        </p:txBody>
      </p:sp>
      <p:pic>
        <p:nvPicPr>
          <p:cNvPr id="18" name="图片 17" descr="logo"/>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9527540" y="132715"/>
            <a:ext cx="2190750" cy="574675"/>
          </a:xfrm>
          <a:prstGeom prst="rect">
            <a:avLst/>
          </a:prstGeom>
        </p:spPr>
      </p:pic>
      <p:sp>
        <p:nvSpPr>
          <p:cNvPr id="7" name="文本框 6"/>
          <p:cNvSpPr txBox="1"/>
          <p:nvPr/>
        </p:nvSpPr>
        <p:spPr>
          <a:xfrm>
            <a:off x="842645" y="1386840"/>
            <a:ext cx="3343910" cy="368300"/>
          </a:xfrm>
          <a:prstGeom prst="rect">
            <a:avLst/>
          </a:prstGeom>
          <a:noFill/>
        </p:spPr>
        <p:txBody>
          <a:bodyPr wrap="square" rtlCol="0">
            <a:spAutoFit/>
          </a:bodyPr>
          <a:lstStyle/>
          <a:p>
            <a:r>
              <a:rPr lang="en-US" altLang="zh-CN" b="1">
                <a:solidFill>
                  <a:srgbClr val="FF0000"/>
                </a:solidFill>
              </a:rPr>
              <a:t>What is adversarial example?</a:t>
            </a:r>
          </a:p>
        </p:txBody>
      </p:sp>
      <p:pic>
        <p:nvPicPr>
          <p:cNvPr id="9" name="图片 8"/>
          <p:cNvPicPr>
            <a:picLocks noChangeAspect="1"/>
          </p:cNvPicPr>
          <p:nvPr>
            <p:custDataLst>
              <p:tags r:id="rId2"/>
            </p:custDataLst>
          </p:nvPr>
        </p:nvPicPr>
        <p:blipFill>
          <a:blip r:embed="rId18"/>
          <a:stretch>
            <a:fillRect/>
          </a:stretch>
        </p:blipFill>
        <p:spPr>
          <a:xfrm>
            <a:off x="842747" y="3097464"/>
            <a:ext cx="3859402" cy="1963548"/>
          </a:xfrm>
          <a:prstGeom prst="rect">
            <a:avLst/>
          </a:prstGeom>
        </p:spPr>
      </p:pic>
      <p:sp>
        <p:nvSpPr>
          <p:cNvPr id="10" name="矩形 9"/>
          <p:cNvSpPr/>
          <p:nvPr/>
        </p:nvSpPr>
        <p:spPr>
          <a:xfrm>
            <a:off x="8225790" y="3362960"/>
            <a:ext cx="2179320" cy="1548130"/>
          </a:xfrm>
          <a:prstGeom prst="rect">
            <a:avLst/>
          </a:prstGeom>
          <a:noFill/>
          <a:ln w="28575">
            <a:solidFill>
              <a:schemeClr val="tx1">
                <a:lumMod val="75000"/>
                <a:lumOff val="25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8363268" y="3750945"/>
            <a:ext cx="1904365" cy="368300"/>
          </a:xfrm>
          <a:prstGeom prst="rect">
            <a:avLst/>
          </a:prstGeom>
          <a:noFill/>
        </p:spPr>
        <p:txBody>
          <a:bodyPr wrap="square" rtlCol="0" anchor="ctr" anchorCtr="0">
            <a:spAutoFit/>
          </a:bodyPr>
          <a:lstStyle/>
          <a:p>
            <a:pPr algn="ctr">
              <a:lnSpc>
                <a:spcPct val="100000"/>
              </a:lnSpc>
            </a:pPr>
            <a:r>
              <a:rPr lang="en-US" altLang="zh-CN" b="1"/>
              <a:t>CNN model</a:t>
            </a:r>
          </a:p>
        </p:txBody>
      </p:sp>
      <p:sp>
        <p:nvSpPr>
          <p:cNvPr id="13" name="上弧形箭头 12"/>
          <p:cNvSpPr/>
          <p:nvPr/>
        </p:nvSpPr>
        <p:spPr>
          <a:xfrm>
            <a:off x="5821680" y="3242945"/>
            <a:ext cx="1206500" cy="527685"/>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上弧形箭头 13"/>
          <p:cNvSpPr/>
          <p:nvPr>
            <p:custDataLst>
              <p:tags r:id="rId3"/>
            </p:custDataLst>
          </p:nvPr>
        </p:nvSpPr>
        <p:spPr>
          <a:xfrm rot="10800000">
            <a:off x="5814695" y="4589145"/>
            <a:ext cx="1206500" cy="527685"/>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文本框 14"/>
          <p:cNvSpPr txBox="1"/>
          <p:nvPr/>
        </p:nvSpPr>
        <p:spPr>
          <a:xfrm>
            <a:off x="5814695" y="4036060"/>
            <a:ext cx="1436370" cy="368300"/>
          </a:xfrm>
          <a:prstGeom prst="rect">
            <a:avLst/>
          </a:prstGeom>
          <a:noFill/>
        </p:spPr>
        <p:txBody>
          <a:bodyPr wrap="square" rtlCol="0">
            <a:spAutoFit/>
          </a:bodyPr>
          <a:lstStyle/>
          <a:p>
            <a:r>
              <a:rPr lang="en-US" altLang="zh-CN"/>
              <a:t>training loop</a:t>
            </a:r>
          </a:p>
        </p:txBody>
      </p:sp>
      <p:sp>
        <p:nvSpPr>
          <p:cNvPr id="17" name="右箭头 16"/>
          <p:cNvSpPr/>
          <p:nvPr>
            <p:custDataLst>
              <p:tags r:id="rId4"/>
            </p:custDataLst>
          </p:nvPr>
        </p:nvSpPr>
        <p:spPr>
          <a:xfrm>
            <a:off x="4860290" y="4119245"/>
            <a:ext cx="820420" cy="201930"/>
          </a:xfrm>
          <a:prstGeom prst="rightArrow">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右箭头 22"/>
          <p:cNvSpPr/>
          <p:nvPr>
            <p:custDataLst>
              <p:tags r:id="rId5"/>
            </p:custDataLst>
          </p:nvPr>
        </p:nvSpPr>
        <p:spPr>
          <a:xfrm>
            <a:off x="7306310" y="4119245"/>
            <a:ext cx="820420" cy="201930"/>
          </a:xfrm>
          <a:prstGeom prst="rightArrow">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custDataLst>
              <p:tags r:id="rId6"/>
            </p:custDataLst>
          </p:nvPr>
        </p:nvPicPr>
        <p:blipFill>
          <a:blip r:embed="rId19"/>
          <a:srcRect t="2653"/>
          <a:stretch>
            <a:fillRect/>
          </a:stretch>
        </p:blipFill>
        <p:spPr>
          <a:xfrm>
            <a:off x="8526780" y="1579245"/>
            <a:ext cx="1489075" cy="1044575"/>
          </a:xfrm>
          <a:prstGeom prst="rect">
            <a:avLst/>
          </a:prstGeom>
        </p:spPr>
      </p:pic>
      <p:sp>
        <p:nvSpPr>
          <p:cNvPr id="26" name="右箭头 25"/>
          <p:cNvSpPr/>
          <p:nvPr>
            <p:custDataLst>
              <p:tags r:id="rId7"/>
            </p:custDataLst>
          </p:nvPr>
        </p:nvSpPr>
        <p:spPr>
          <a:xfrm rot="5400000">
            <a:off x="9046845" y="2916555"/>
            <a:ext cx="448310" cy="219075"/>
          </a:xfrm>
          <a:prstGeom prst="rightArrow">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10140950" y="1778635"/>
            <a:ext cx="1421130" cy="645160"/>
          </a:xfrm>
          <a:prstGeom prst="rect">
            <a:avLst/>
          </a:prstGeom>
          <a:noFill/>
        </p:spPr>
        <p:txBody>
          <a:bodyPr wrap="square" rtlCol="0">
            <a:spAutoFit/>
          </a:bodyPr>
          <a:lstStyle/>
          <a:p>
            <a:r>
              <a:rPr lang="en-US" altLang="zh-CN"/>
              <a:t>adversarial</a:t>
            </a:r>
          </a:p>
          <a:p>
            <a:r>
              <a:rPr lang="en-US" altLang="zh-CN"/>
              <a:t>example</a:t>
            </a:r>
          </a:p>
        </p:txBody>
      </p:sp>
      <p:sp>
        <p:nvSpPr>
          <p:cNvPr id="28" name="右箭头 27"/>
          <p:cNvSpPr/>
          <p:nvPr>
            <p:custDataLst>
              <p:tags r:id="rId8"/>
            </p:custDataLst>
          </p:nvPr>
        </p:nvSpPr>
        <p:spPr>
          <a:xfrm rot="5400000">
            <a:off x="9046845" y="5175250"/>
            <a:ext cx="448310" cy="219075"/>
          </a:xfrm>
          <a:prstGeom prst="rightArrow">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8450580" y="5689600"/>
            <a:ext cx="1741805" cy="368300"/>
          </a:xfrm>
          <a:prstGeom prst="rect">
            <a:avLst/>
          </a:prstGeom>
          <a:noFill/>
        </p:spPr>
        <p:txBody>
          <a:bodyPr wrap="square" rtlCol="0">
            <a:spAutoFit/>
          </a:bodyPr>
          <a:lstStyle/>
          <a:p>
            <a:pPr algn="ctr"/>
            <a:r>
              <a:rPr lang="en-US" altLang="zh-CN">
                <a:solidFill>
                  <a:srgbClr val="FF0000"/>
                </a:solidFill>
              </a:rPr>
              <a:t>Tiger(0.95)</a:t>
            </a:r>
          </a:p>
        </p:txBody>
      </p:sp>
      <p:pic>
        <p:nvPicPr>
          <p:cNvPr id="30" name="图片 29"/>
          <p:cNvPicPr>
            <a:picLocks noChangeAspect="1"/>
          </p:cNvPicPr>
          <p:nvPr>
            <p:custDataLst>
              <p:tags r:id="rId9"/>
            </p:custDataLst>
          </p:nvPr>
        </p:nvPicPr>
        <p:blipFill>
          <a:blip r:embed="rId20"/>
          <a:stretch>
            <a:fillRect/>
          </a:stretch>
        </p:blipFill>
        <p:spPr>
          <a:xfrm>
            <a:off x="8526780" y="4201160"/>
            <a:ext cx="1577340" cy="296545"/>
          </a:xfrm>
          <a:prstGeom prst="rect">
            <a:avLst/>
          </a:prstGeom>
        </p:spPr>
      </p:pic>
      <p:sp>
        <p:nvSpPr>
          <p:cNvPr id="4" name="文本框 3"/>
          <p:cNvSpPr txBox="1"/>
          <p:nvPr>
            <p:custDataLst>
              <p:tags r:id="rId10"/>
            </p:custDataLst>
          </p:nvPr>
        </p:nvSpPr>
        <p:spPr>
          <a:xfrm>
            <a:off x="842645" y="2056130"/>
            <a:ext cx="3253105" cy="368300"/>
          </a:xfrm>
          <a:prstGeom prst="rect">
            <a:avLst/>
          </a:prstGeom>
          <a:noFill/>
        </p:spPr>
        <p:txBody>
          <a:bodyPr wrap="square" rtlCol="0">
            <a:spAutoFit/>
          </a:bodyPr>
          <a:lstStyle/>
          <a:p>
            <a:r>
              <a:rPr lang="en-US" altLang="zh-CN"/>
              <a:t>There is a special situation...</a:t>
            </a:r>
          </a:p>
        </p:txBody>
      </p:sp>
      <p:pic>
        <p:nvPicPr>
          <p:cNvPr id="5" name="图片 4"/>
          <p:cNvPicPr>
            <a:picLocks noChangeAspect="1"/>
          </p:cNvPicPr>
          <p:nvPr>
            <p:custDataLst>
              <p:tags r:id="rId11"/>
            </p:custDataLst>
          </p:nvPr>
        </p:nvPicPr>
        <p:blipFill>
          <a:blip r:embed="rId21">
            <a:alphaModFix amt="20000"/>
          </a:blip>
          <a:stretch>
            <a:fillRect/>
          </a:stretch>
        </p:blipFill>
        <p:spPr>
          <a:xfrm>
            <a:off x="8526780" y="1563370"/>
            <a:ext cx="1489075" cy="1075690"/>
          </a:xfrm>
          <a:prstGeom prst="rect">
            <a:avLst/>
          </a:prstGeom>
        </p:spPr>
      </p:pic>
      <p:pic>
        <p:nvPicPr>
          <p:cNvPr id="6" name="图片 5"/>
          <p:cNvPicPr>
            <a:picLocks noChangeAspect="1"/>
          </p:cNvPicPr>
          <p:nvPr>
            <p:custDataLst>
              <p:tags r:id="rId12"/>
            </p:custDataLst>
          </p:nvPr>
        </p:nvPicPr>
        <p:blipFill>
          <a:blip r:embed="rId21"/>
          <a:stretch>
            <a:fillRect/>
          </a:stretch>
        </p:blipFill>
        <p:spPr>
          <a:xfrm>
            <a:off x="6560820" y="1563370"/>
            <a:ext cx="1489075" cy="1075690"/>
          </a:xfrm>
          <a:prstGeom prst="rect">
            <a:avLst/>
          </a:prstGeom>
        </p:spPr>
      </p:pic>
      <p:pic>
        <p:nvPicPr>
          <p:cNvPr id="11" name="图片 10"/>
          <p:cNvPicPr>
            <a:picLocks noChangeAspect="1"/>
          </p:cNvPicPr>
          <p:nvPr>
            <p:custDataLst>
              <p:tags r:id="rId13"/>
            </p:custDataLst>
          </p:nvPr>
        </p:nvPicPr>
        <p:blipFill>
          <a:blip r:embed="rId19"/>
          <a:srcRect t="2653"/>
          <a:stretch>
            <a:fillRect/>
          </a:stretch>
        </p:blipFill>
        <p:spPr>
          <a:xfrm>
            <a:off x="4595495" y="1581785"/>
            <a:ext cx="1489075" cy="1044575"/>
          </a:xfrm>
          <a:prstGeom prst="rect">
            <a:avLst/>
          </a:prstGeom>
        </p:spPr>
      </p:pic>
      <p:sp>
        <p:nvSpPr>
          <p:cNvPr id="31" name="文本框 30"/>
          <p:cNvSpPr txBox="1"/>
          <p:nvPr/>
        </p:nvSpPr>
        <p:spPr>
          <a:xfrm>
            <a:off x="6195695" y="1917065"/>
            <a:ext cx="365125" cy="368300"/>
          </a:xfrm>
          <a:prstGeom prst="rect">
            <a:avLst/>
          </a:prstGeom>
          <a:noFill/>
        </p:spPr>
        <p:txBody>
          <a:bodyPr wrap="square" rtlCol="0">
            <a:spAutoFit/>
          </a:bodyPr>
          <a:lstStyle/>
          <a:p>
            <a:r>
              <a:rPr lang="en-US" altLang="zh-CN"/>
              <a:t>+</a:t>
            </a:r>
          </a:p>
        </p:txBody>
      </p:sp>
      <p:sp>
        <p:nvSpPr>
          <p:cNvPr id="32" name="文本框 31"/>
          <p:cNvSpPr txBox="1"/>
          <p:nvPr/>
        </p:nvSpPr>
        <p:spPr>
          <a:xfrm>
            <a:off x="8156575" y="1886585"/>
            <a:ext cx="388620" cy="368300"/>
          </a:xfrm>
          <a:prstGeom prst="rect">
            <a:avLst/>
          </a:prstGeom>
          <a:noFill/>
        </p:spPr>
        <p:txBody>
          <a:bodyPr wrap="square" rtlCol="0">
            <a:spAutoFit/>
          </a:bodyPr>
          <a:lstStyle/>
          <a:p>
            <a:r>
              <a:rPr lang="en-US" altLang="zh-CN"/>
              <a:t>=</a:t>
            </a:r>
          </a:p>
        </p:txBody>
      </p:sp>
      <p:sp>
        <p:nvSpPr>
          <p:cNvPr id="33" name="文本框 32"/>
          <p:cNvSpPr txBox="1"/>
          <p:nvPr/>
        </p:nvSpPr>
        <p:spPr>
          <a:xfrm>
            <a:off x="6584315" y="2609215"/>
            <a:ext cx="1492250" cy="368300"/>
          </a:xfrm>
          <a:prstGeom prst="rect">
            <a:avLst/>
          </a:prstGeom>
          <a:noFill/>
        </p:spPr>
        <p:txBody>
          <a:bodyPr wrap="square" rtlCol="0">
            <a:spAutoFit/>
          </a:bodyPr>
          <a:lstStyle/>
          <a:p>
            <a:r>
              <a:rPr lang="en-US" altLang="zh-CN"/>
              <a:t>perturbation</a:t>
            </a: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19" name="燕尾形 18"/>
          <p:cNvSpPr/>
          <p:nvPr/>
        </p:nvSpPr>
        <p:spPr>
          <a:xfrm>
            <a:off x="2357120" y="151765"/>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五边形 21"/>
          <p:cNvSpPr/>
          <p:nvPr/>
        </p:nvSpPr>
        <p:spPr>
          <a:xfrm>
            <a:off x="150495" y="152400"/>
            <a:ext cx="2331085" cy="521970"/>
          </a:xfrm>
          <a:prstGeom prst="homePlate">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a:t>Introduction</a:t>
            </a:r>
          </a:p>
        </p:txBody>
      </p:sp>
      <p:pic>
        <p:nvPicPr>
          <p:cNvPr id="18" name="图片 17" descr="logo"/>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527540" y="132715"/>
            <a:ext cx="2190750" cy="574675"/>
          </a:xfrm>
          <a:prstGeom prst="rect">
            <a:avLst/>
          </a:prstGeom>
        </p:spPr>
      </p:pic>
      <p:sp>
        <p:nvSpPr>
          <p:cNvPr id="2" name="文本框 1"/>
          <p:cNvSpPr txBox="1"/>
          <p:nvPr>
            <p:custDataLst>
              <p:tags r:id="rId2"/>
            </p:custDataLst>
          </p:nvPr>
        </p:nvSpPr>
        <p:spPr>
          <a:xfrm>
            <a:off x="842645" y="1167765"/>
            <a:ext cx="3343910" cy="368300"/>
          </a:xfrm>
          <a:prstGeom prst="rect">
            <a:avLst/>
          </a:prstGeom>
          <a:noFill/>
        </p:spPr>
        <p:txBody>
          <a:bodyPr wrap="square" rtlCol="0">
            <a:spAutoFit/>
          </a:bodyPr>
          <a:lstStyle/>
          <a:p>
            <a:r>
              <a:rPr lang="en-US" altLang="zh-CN" b="1">
                <a:solidFill>
                  <a:srgbClr val="FF0000"/>
                </a:solidFill>
              </a:rPr>
              <a:t>Defination:</a:t>
            </a:r>
          </a:p>
        </p:txBody>
      </p:sp>
      <p:sp>
        <p:nvSpPr>
          <p:cNvPr id="3" name="文本框 2"/>
          <p:cNvSpPr txBox="1"/>
          <p:nvPr/>
        </p:nvSpPr>
        <p:spPr>
          <a:xfrm>
            <a:off x="843280" y="1626235"/>
            <a:ext cx="7609205" cy="1337945"/>
          </a:xfrm>
          <a:prstGeom prst="rect">
            <a:avLst/>
          </a:prstGeom>
          <a:noFill/>
        </p:spPr>
        <p:txBody>
          <a:bodyPr wrap="square" rtlCol="0">
            <a:spAutoFit/>
          </a:bodyPr>
          <a:lstStyle/>
          <a:p>
            <a:pPr>
              <a:lnSpc>
                <a:spcPct val="150000"/>
              </a:lnSpc>
            </a:pPr>
            <a:r>
              <a:rPr lang="zh-CN" altLang="en-US"/>
              <a:t>对抗样本(</a:t>
            </a:r>
            <a:r>
              <a:rPr lang="zh-CN" altLang="en-US" b="1"/>
              <a:t>adversarial example</a:t>
            </a:r>
            <a:r>
              <a:rPr lang="zh-CN" altLang="en-US"/>
              <a:t>)是指在原数据集中通过人工添加肉眼不可见或在经处理不影响整体的肉眼可见的细微扰动所形成的样本,这类样本会导致训练好的模型以高置信度给出与原样本不同的分类输出。</a:t>
            </a:r>
            <a:endParaRPr lang="en-US" altLang="zh-CN"/>
          </a:p>
        </p:txBody>
      </p:sp>
      <p:sp>
        <p:nvSpPr>
          <p:cNvPr id="35" name="文本框 34"/>
          <p:cNvSpPr txBox="1"/>
          <p:nvPr>
            <p:custDataLst>
              <p:tags r:id="rId3"/>
            </p:custDataLst>
          </p:nvPr>
        </p:nvSpPr>
        <p:spPr>
          <a:xfrm>
            <a:off x="354330" y="5930265"/>
            <a:ext cx="11659235" cy="368300"/>
          </a:xfrm>
          <a:prstGeom prst="rect">
            <a:avLst/>
          </a:prstGeom>
          <a:noFill/>
        </p:spPr>
        <p:txBody>
          <a:bodyPr wrap="square" rtlCol="0">
            <a:spAutoFit/>
          </a:bodyPr>
          <a:lstStyle/>
          <a:p>
            <a:pPr marL="285750" indent="-285750">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[1]Threat of adversarial attacks on deep learning in computer vision: A survey.</a:t>
            </a:r>
          </a:p>
        </p:txBody>
      </p:sp>
      <p:sp>
        <p:nvSpPr>
          <p:cNvPr id="37" name="文本框 36"/>
          <p:cNvSpPr txBox="1"/>
          <p:nvPr/>
        </p:nvSpPr>
        <p:spPr>
          <a:xfrm>
            <a:off x="843280" y="3203575"/>
            <a:ext cx="1384300" cy="368300"/>
          </a:xfrm>
          <a:prstGeom prst="rect">
            <a:avLst/>
          </a:prstGeom>
          <a:noFill/>
        </p:spPr>
        <p:txBody>
          <a:bodyPr wrap="square" rtlCol="0">
            <a:spAutoFit/>
          </a:bodyPr>
          <a:lstStyle/>
          <a:p>
            <a:r>
              <a:rPr lang="en-US" altLang="zh-CN" b="1">
                <a:solidFill>
                  <a:srgbClr val="FF0000"/>
                </a:solidFill>
              </a:rPr>
              <a:t>Effects:</a:t>
            </a:r>
          </a:p>
        </p:txBody>
      </p:sp>
      <p:sp>
        <p:nvSpPr>
          <p:cNvPr id="38" name="文本框 37"/>
          <p:cNvSpPr txBox="1"/>
          <p:nvPr/>
        </p:nvSpPr>
        <p:spPr>
          <a:xfrm>
            <a:off x="842645" y="3696335"/>
            <a:ext cx="6465570" cy="1753235"/>
          </a:xfrm>
          <a:prstGeom prst="rect">
            <a:avLst/>
          </a:prstGeom>
          <a:noFill/>
        </p:spPr>
        <p:txBody>
          <a:bodyPr wrap="square" rtlCol="0" anchor="t">
            <a:spAutoFit/>
          </a:bodyPr>
          <a:lstStyle/>
          <a:p>
            <a:pPr>
              <a:lnSpc>
                <a:spcPct val="150000"/>
              </a:lnSpc>
            </a:pPr>
            <a:r>
              <a:rPr lang="zh-CN" altLang="en-US"/>
              <a:t>图像对抗样本的存在不仅极大地影响了图像识别分类的应用效果，而且还严重威胁到了人们的人身和财产安全。例如，在自动驾驶场景中，攻击者将路标改造成相应的对抗样本，造成自动驾驶系统对路标产生错误判断，从而导致交通事故发生。</a:t>
            </a:r>
          </a:p>
        </p:txBody>
      </p:sp>
      <p:pic>
        <p:nvPicPr>
          <p:cNvPr id="39" name="图片 38"/>
          <p:cNvPicPr>
            <a:picLocks noChangeAspect="1"/>
          </p:cNvPicPr>
          <p:nvPr>
            <p:custDataLst>
              <p:tags r:id="rId4"/>
            </p:custDataLst>
          </p:nvPr>
        </p:nvPicPr>
        <p:blipFill>
          <a:blip r:embed="rId10"/>
          <a:stretch>
            <a:fillRect/>
          </a:stretch>
        </p:blipFill>
        <p:spPr>
          <a:xfrm>
            <a:off x="7910830" y="3791585"/>
            <a:ext cx="3328670" cy="1657985"/>
          </a:xfrm>
          <a:prstGeom prst="rect">
            <a:avLst/>
          </a:prstGeom>
        </p:spPr>
      </p:pic>
      <p:pic>
        <p:nvPicPr>
          <p:cNvPr id="40" name="图片 39"/>
          <p:cNvPicPr>
            <a:picLocks noChangeAspect="1"/>
          </p:cNvPicPr>
          <p:nvPr>
            <p:custDataLst>
              <p:tags r:id="rId5"/>
            </p:custDataLst>
          </p:nvPr>
        </p:nvPicPr>
        <p:blipFill>
          <a:blip r:embed="rId11"/>
          <a:stretch>
            <a:fillRect/>
          </a:stretch>
        </p:blipFill>
        <p:spPr>
          <a:xfrm>
            <a:off x="8592185" y="1536065"/>
            <a:ext cx="2647315" cy="1948815"/>
          </a:xfrm>
          <a:prstGeom prst="rect">
            <a:avLst/>
          </a:prstGeom>
        </p:spPr>
      </p:pic>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19" name="燕尾形 18"/>
          <p:cNvSpPr/>
          <p:nvPr/>
        </p:nvSpPr>
        <p:spPr>
          <a:xfrm>
            <a:off x="2357120" y="151765"/>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五边形 21"/>
          <p:cNvSpPr/>
          <p:nvPr/>
        </p:nvSpPr>
        <p:spPr>
          <a:xfrm>
            <a:off x="150495" y="152400"/>
            <a:ext cx="2331085" cy="521970"/>
          </a:xfrm>
          <a:prstGeom prst="homePlate">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a:t>Introduction</a:t>
            </a:r>
          </a:p>
        </p:txBody>
      </p:sp>
      <p:pic>
        <p:nvPicPr>
          <p:cNvPr id="18" name="图片 17" descr="logo"/>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527540" y="132715"/>
            <a:ext cx="2190750" cy="574675"/>
          </a:xfrm>
          <a:prstGeom prst="rect">
            <a:avLst/>
          </a:prstGeom>
        </p:spPr>
      </p:pic>
      <p:sp>
        <p:nvSpPr>
          <p:cNvPr id="2" name="文本框 1"/>
          <p:cNvSpPr txBox="1"/>
          <p:nvPr>
            <p:custDataLst>
              <p:tags r:id="rId2"/>
            </p:custDataLst>
          </p:nvPr>
        </p:nvSpPr>
        <p:spPr>
          <a:xfrm>
            <a:off x="842645" y="1167765"/>
            <a:ext cx="8070850" cy="368300"/>
          </a:xfrm>
          <a:prstGeom prst="rect">
            <a:avLst/>
          </a:prstGeom>
          <a:noFill/>
        </p:spPr>
        <p:txBody>
          <a:bodyPr wrap="square" rtlCol="0">
            <a:spAutoFit/>
          </a:bodyPr>
          <a:lstStyle/>
          <a:p>
            <a:r>
              <a:rPr lang="en-US" altLang="zh-CN" b="1">
                <a:solidFill>
                  <a:srgbClr val="FF0000"/>
                </a:solidFill>
              </a:rPr>
              <a:t>“Adversarial Examples” are not just a problem in vision.</a:t>
            </a:r>
          </a:p>
        </p:txBody>
      </p:sp>
      <p:sp>
        <p:nvSpPr>
          <p:cNvPr id="35" name="文本框 34"/>
          <p:cNvSpPr txBox="1"/>
          <p:nvPr>
            <p:custDataLst>
              <p:tags r:id="rId3"/>
            </p:custDataLst>
          </p:nvPr>
        </p:nvSpPr>
        <p:spPr>
          <a:xfrm>
            <a:off x="354330" y="5930265"/>
            <a:ext cx="11659235" cy="368300"/>
          </a:xfrm>
          <a:prstGeom prst="rect">
            <a:avLst/>
          </a:prstGeom>
          <a:noFill/>
        </p:spPr>
        <p:txBody>
          <a:bodyPr wrap="square" rtlCol="0">
            <a:spAutoFit/>
          </a:bodyPr>
          <a:lstStyle/>
          <a:p>
            <a:pPr marL="285750" indent="-285750">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[1]Threat of adversarial attacks on deep learning in computer vision: A survey.</a:t>
            </a:r>
          </a:p>
        </p:txBody>
      </p:sp>
      <p:sp>
        <p:nvSpPr>
          <p:cNvPr id="4" name="文本框 3"/>
          <p:cNvSpPr txBox="1"/>
          <p:nvPr/>
        </p:nvSpPr>
        <p:spPr>
          <a:xfrm>
            <a:off x="1069975" y="2140585"/>
            <a:ext cx="10186035" cy="368300"/>
          </a:xfrm>
          <a:prstGeom prst="rect">
            <a:avLst/>
          </a:prstGeom>
          <a:noFill/>
        </p:spPr>
        <p:txBody>
          <a:bodyPr wrap="square" rtlCol="0">
            <a:spAutoFit/>
          </a:bodyPr>
          <a:lstStyle/>
          <a:p>
            <a:r>
              <a:rPr lang="zh-CN" altLang="en-US" b="1"/>
              <a:t>音频领域</a:t>
            </a:r>
            <a:r>
              <a:rPr lang="zh-CN" altLang="en-US"/>
              <a:t>：在音频上施加人耳难以分辨的扰动，可以让音频识别的网络变得十分脆弱。</a:t>
            </a:r>
          </a:p>
        </p:txBody>
      </p:sp>
      <p:sp>
        <p:nvSpPr>
          <p:cNvPr id="5" name="文本框 4"/>
          <p:cNvSpPr txBox="1"/>
          <p:nvPr>
            <p:custDataLst>
              <p:tags r:id="rId4"/>
            </p:custDataLst>
          </p:nvPr>
        </p:nvSpPr>
        <p:spPr>
          <a:xfrm>
            <a:off x="1069975" y="3064510"/>
            <a:ext cx="8816340" cy="1337945"/>
          </a:xfrm>
          <a:prstGeom prst="rect">
            <a:avLst/>
          </a:prstGeom>
          <a:noFill/>
        </p:spPr>
        <p:txBody>
          <a:bodyPr wrap="square" rtlCol="0">
            <a:spAutoFit/>
          </a:bodyPr>
          <a:lstStyle/>
          <a:p>
            <a:pPr>
              <a:lnSpc>
                <a:spcPct val="150000"/>
              </a:lnSpc>
            </a:pPr>
            <a:r>
              <a:rPr lang="zh-CN" altLang="en-US" b="1"/>
              <a:t>文本领域</a:t>
            </a:r>
            <a:r>
              <a:rPr lang="zh-CN" altLang="en-US"/>
              <a:t>：改变文本的单词和语序，人类能够正常读懂并理解。在情感分析等系统中，会使深度网络错误分类识别。如系统需要清除评论区中的异常评论，对抗样本使得这些评论躲过网络的检测。</a:t>
            </a: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0" y="0"/>
            <a:ext cx="12192635" cy="839470"/>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35" y="6573520"/>
            <a:ext cx="12191365" cy="288290"/>
          </a:xfrm>
          <a:prstGeom prst="rect">
            <a:avLst/>
          </a:prstGeom>
          <a:solidFill>
            <a:srgbClr val="2373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l"/>
            <a:r>
              <a:rPr kumimoji="1" lang="en-US" sz="1200" b="1" dirty="0">
                <a:solidFill>
                  <a:schemeClr val="bg1"/>
                </a:solidFill>
                <a:latin typeface="Times New Roman" panose="02020603050405020304" charset="0"/>
                <a:cs typeface="Times New Roman" panose="02020603050405020304" charset="0"/>
                <a:sym typeface="+mn-ea"/>
              </a:rPr>
              <a:t>a survey on adversial example</a:t>
            </a:r>
          </a:p>
        </p:txBody>
      </p:sp>
      <p:sp>
        <p:nvSpPr>
          <p:cNvPr id="19" name="燕尾形 18"/>
          <p:cNvSpPr/>
          <p:nvPr/>
        </p:nvSpPr>
        <p:spPr>
          <a:xfrm>
            <a:off x="2357120" y="151765"/>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456946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6767830" y="151130"/>
            <a:ext cx="2330450" cy="521970"/>
          </a:xfrm>
          <a:prstGeom prst="chevron">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五边形 21"/>
          <p:cNvSpPr/>
          <p:nvPr/>
        </p:nvSpPr>
        <p:spPr>
          <a:xfrm>
            <a:off x="150495" y="152400"/>
            <a:ext cx="2331085" cy="521970"/>
          </a:xfrm>
          <a:prstGeom prst="homePlate">
            <a:avLst/>
          </a:prstGeom>
          <a:solidFill>
            <a:srgbClr val="2373B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a:t>Introduction</a:t>
            </a:r>
          </a:p>
        </p:txBody>
      </p:sp>
      <p:pic>
        <p:nvPicPr>
          <p:cNvPr id="18" name="图片 17" descr="logo"/>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527540" y="132715"/>
            <a:ext cx="2190750" cy="574675"/>
          </a:xfrm>
          <a:prstGeom prst="rect">
            <a:avLst/>
          </a:prstGeom>
        </p:spPr>
      </p:pic>
      <p:sp>
        <p:nvSpPr>
          <p:cNvPr id="35" name="文本框 34"/>
          <p:cNvSpPr txBox="1"/>
          <p:nvPr>
            <p:custDataLst>
              <p:tags r:id="rId2"/>
            </p:custDataLst>
          </p:nvPr>
        </p:nvSpPr>
        <p:spPr>
          <a:xfrm>
            <a:off x="354330" y="5930265"/>
            <a:ext cx="11659235" cy="368300"/>
          </a:xfrm>
          <a:prstGeom prst="rect">
            <a:avLst/>
          </a:prstGeom>
          <a:noFill/>
        </p:spPr>
        <p:txBody>
          <a:bodyPr wrap="square" rtlCol="0">
            <a:spAutoFit/>
          </a:bodyPr>
          <a:lstStyle/>
          <a:p>
            <a:pPr marL="285750" indent="-285750">
              <a:buFont typeface="Arial" panose="020B0604020202020204" pitchFamily="34" charset="0"/>
              <a:buChar char="•"/>
            </a:pPr>
            <a:r>
              <a:rPr lang="en-US" altLang="zh-CN">
                <a:solidFill>
                  <a:schemeClr val="tx1">
                    <a:lumMod val="75000"/>
                    <a:lumOff val="25000"/>
                  </a:schemeClr>
                </a:solidFill>
                <a:latin typeface="Times New Roman" panose="02020603050405020304" charset="0"/>
                <a:cs typeface="Times New Roman" panose="02020603050405020304" charset="0"/>
              </a:rPr>
              <a:t>References</a:t>
            </a:r>
            <a:r>
              <a:rPr lang="zh-CN" altLang="en-US">
                <a:solidFill>
                  <a:schemeClr val="tx1">
                    <a:lumMod val="75000"/>
                    <a:lumOff val="25000"/>
                  </a:schemeClr>
                </a:solidFill>
                <a:latin typeface="Times New Roman" panose="02020603050405020304" charset="0"/>
                <a:cs typeface="Times New Roman" panose="02020603050405020304" charset="0"/>
              </a:rPr>
              <a:t>：</a:t>
            </a:r>
            <a:r>
              <a:rPr lang="en-US" altLang="zh-CN">
                <a:solidFill>
                  <a:schemeClr val="tx1">
                    <a:lumMod val="75000"/>
                    <a:lumOff val="25000"/>
                  </a:schemeClr>
                </a:solidFill>
                <a:latin typeface="Times New Roman" panose="02020603050405020304" charset="0"/>
                <a:cs typeface="Times New Roman" panose="02020603050405020304" charset="0"/>
              </a:rPr>
              <a:t>[2]Intriguing properties of neural networks.</a:t>
            </a:r>
            <a:endParaRPr lang="zh-CN" altLang="en-US">
              <a:solidFill>
                <a:schemeClr val="tx1">
                  <a:lumMod val="75000"/>
                  <a:lumOff val="25000"/>
                </a:schemeClr>
              </a:solidFill>
              <a:latin typeface="Times New Roman" panose="02020603050405020304" charset="0"/>
              <a:cs typeface="Times New Roman" panose="02020603050405020304" charset="0"/>
            </a:endParaRPr>
          </a:p>
        </p:txBody>
      </p:sp>
      <p:sp>
        <p:nvSpPr>
          <p:cNvPr id="4" name="文本框 3"/>
          <p:cNvSpPr txBox="1"/>
          <p:nvPr>
            <p:custDataLst>
              <p:tags r:id="rId3"/>
            </p:custDataLst>
          </p:nvPr>
        </p:nvSpPr>
        <p:spPr>
          <a:xfrm>
            <a:off x="842645" y="1167765"/>
            <a:ext cx="3343910" cy="368300"/>
          </a:xfrm>
          <a:prstGeom prst="rect">
            <a:avLst/>
          </a:prstGeom>
          <a:noFill/>
        </p:spPr>
        <p:txBody>
          <a:bodyPr wrap="square" rtlCol="0">
            <a:spAutoFit/>
          </a:bodyPr>
          <a:lstStyle/>
          <a:p>
            <a:r>
              <a:rPr lang="en-US" altLang="zh-CN" b="1">
                <a:solidFill>
                  <a:srgbClr val="FF0000"/>
                </a:solidFill>
              </a:rPr>
              <a:t>Origin:</a:t>
            </a:r>
          </a:p>
        </p:txBody>
      </p:sp>
      <p:sp>
        <p:nvSpPr>
          <p:cNvPr id="5" name="文本框 4"/>
          <p:cNvSpPr txBox="1"/>
          <p:nvPr/>
        </p:nvSpPr>
        <p:spPr>
          <a:xfrm>
            <a:off x="942975" y="1691005"/>
            <a:ext cx="10292715" cy="984250"/>
          </a:xfrm>
          <a:prstGeom prst="rect">
            <a:avLst/>
          </a:prstGeom>
          <a:noFill/>
        </p:spPr>
        <p:txBody>
          <a:bodyPr wrap="square" rtlCol="0">
            <a:noAutofit/>
          </a:bodyPr>
          <a:lstStyle/>
          <a:p>
            <a:pPr>
              <a:lnSpc>
                <a:spcPct val="150000"/>
              </a:lnSpc>
            </a:pPr>
            <a:r>
              <a:rPr lang="zh-CN" altLang="en-US"/>
              <a:t>对抗样本由Christian Szegedy等人于</a:t>
            </a:r>
            <a:r>
              <a:rPr lang="en-US" altLang="zh-CN"/>
              <a:t>2013</a:t>
            </a:r>
            <a:r>
              <a:rPr lang="zh-CN" altLang="en-US"/>
              <a:t>年提出，</a:t>
            </a:r>
            <a:r>
              <a:rPr lang="en-US" altLang="zh-CN" b="1" i="1">
                <a:solidFill>
                  <a:schemeClr val="tx1">
                    <a:lumMod val="75000"/>
                    <a:lumOff val="25000"/>
                  </a:schemeClr>
                </a:solidFill>
                <a:latin typeface="Times New Roman" panose="02020603050405020304" charset="0"/>
                <a:cs typeface="Times New Roman" panose="02020603050405020304" charset="0"/>
                <a:sym typeface="+mn-ea"/>
              </a:rPr>
              <a:t>Intriguing properties of neural networks. </a:t>
            </a:r>
            <a:r>
              <a:rPr lang="zh-CN" altLang="en-US">
                <a:solidFill>
                  <a:schemeClr val="tx1">
                    <a:lumMod val="75000"/>
                    <a:lumOff val="25000"/>
                  </a:schemeClr>
                </a:solidFill>
                <a:latin typeface="Times New Roman" panose="02020603050405020304" charset="0"/>
                <a:cs typeface="Times New Roman" panose="02020603050405020304" charset="0"/>
                <a:sym typeface="+mn-ea"/>
              </a:rPr>
              <a:t>是对抗样本领域的开山之作</a:t>
            </a:r>
            <a:endParaRPr lang="zh-CN" altLang="en-US" b="1" i="1">
              <a:solidFill>
                <a:schemeClr val="tx1">
                  <a:lumMod val="75000"/>
                  <a:lumOff val="25000"/>
                </a:schemeClr>
              </a:solidFill>
              <a:latin typeface="Times New Roman" panose="02020603050405020304" charset="0"/>
              <a:cs typeface="Times New Roman" panose="02020603050405020304" charset="0"/>
            </a:endParaRPr>
          </a:p>
          <a:p>
            <a:pPr>
              <a:lnSpc>
                <a:spcPct val="150000"/>
              </a:lnSpc>
            </a:pPr>
            <a:endParaRPr lang="zh-CN" altLang="en-US"/>
          </a:p>
        </p:txBody>
      </p:sp>
      <p:pic>
        <p:nvPicPr>
          <p:cNvPr id="6" name="图片 5"/>
          <p:cNvPicPr>
            <a:picLocks noChangeAspect="1"/>
          </p:cNvPicPr>
          <p:nvPr>
            <p:custDataLst>
              <p:tags r:id="rId4"/>
            </p:custDataLst>
          </p:nvPr>
        </p:nvPicPr>
        <p:blipFill>
          <a:blip r:embed="rId9"/>
          <a:stretch>
            <a:fillRect/>
          </a:stretch>
        </p:blipFill>
        <p:spPr>
          <a:xfrm>
            <a:off x="5984875" y="2993390"/>
            <a:ext cx="3051175" cy="1169670"/>
          </a:xfrm>
          <a:prstGeom prst="rect">
            <a:avLst/>
          </a:prstGeom>
        </p:spPr>
      </p:pic>
      <p:pic>
        <p:nvPicPr>
          <p:cNvPr id="7" name="图片 6"/>
          <p:cNvPicPr>
            <a:picLocks noChangeAspect="1"/>
          </p:cNvPicPr>
          <p:nvPr>
            <p:custDataLst>
              <p:tags r:id="rId5"/>
            </p:custDataLst>
          </p:nvPr>
        </p:nvPicPr>
        <p:blipFill>
          <a:blip r:embed="rId10"/>
          <a:stretch>
            <a:fillRect/>
          </a:stretch>
        </p:blipFill>
        <p:spPr>
          <a:xfrm>
            <a:off x="6029960" y="4163060"/>
            <a:ext cx="5688330" cy="427990"/>
          </a:xfrm>
          <a:prstGeom prst="rect">
            <a:avLst/>
          </a:prstGeom>
        </p:spPr>
      </p:pic>
      <p:sp>
        <p:nvSpPr>
          <p:cNvPr id="8" name="文本框 7"/>
          <p:cNvSpPr txBox="1"/>
          <p:nvPr/>
        </p:nvSpPr>
        <p:spPr>
          <a:xfrm>
            <a:off x="6029960" y="4937760"/>
            <a:ext cx="5315585" cy="368300"/>
          </a:xfrm>
          <a:prstGeom prst="rect">
            <a:avLst/>
          </a:prstGeom>
          <a:noFill/>
        </p:spPr>
        <p:txBody>
          <a:bodyPr wrap="square" rtlCol="0">
            <a:spAutoFit/>
          </a:bodyPr>
          <a:lstStyle/>
          <a:p>
            <a:r>
              <a:rPr lang="en-US" altLang="zh-CN"/>
              <a:t>method: Box-Constrained L-BFGS </a:t>
            </a:r>
            <a:r>
              <a:rPr lang="zh-CN" altLang="en-US"/>
              <a:t>约束优化</a:t>
            </a:r>
          </a:p>
        </p:txBody>
      </p:sp>
      <p:sp>
        <p:nvSpPr>
          <p:cNvPr id="9" name="文本框 8"/>
          <p:cNvSpPr txBox="1"/>
          <p:nvPr/>
        </p:nvSpPr>
        <p:spPr>
          <a:xfrm>
            <a:off x="942975" y="2762885"/>
            <a:ext cx="4540885" cy="2584450"/>
          </a:xfrm>
          <a:prstGeom prst="rect">
            <a:avLst/>
          </a:prstGeom>
          <a:noFill/>
        </p:spPr>
        <p:txBody>
          <a:bodyPr wrap="square" rtlCol="0">
            <a:spAutoFit/>
          </a:bodyPr>
          <a:lstStyle/>
          <a:p>
            <a:pPr>
              <a:lnSpc>
                <a:spcPct val="150000"/>
              </a:lnSpc>
            </a:pPr>
            <a:r>
              <a:rPr lang="zh-CN" altLang="en-US" dirty="0"/>
              <a:t>论文中主要说明了两个问题：</a:t>
            </a:r>
          </a:p>
          <a:p>
            <a:pPr marL="285750" indent="-285750">
              <a:lnSpc>
                <a:spcPct val="150000"/>
              </a:lnSpc>
              <a:buFont typeface="Arial" panose="020B0604020202020204" pitchFamily="34" charset="0"/>
              <a:buChar char="•"/>
            </a:pPr>
            <a:r>
              <a:rPr lang="zh-CN" altLang="en-US" dirty="0"/>
              <a:t>单个神经元不具备语义信息，语义信息存在于整个网络中</a:t>
            </a:r>
          </a:p>
          <a:p>
            <a:pPr marL="285750" indent="-285750">
              <a:lnSpc>
                <a:spcPct val="150000"/>
              </a:lnSpc>
              <a:buFont typeface="Arial" panose="020B0604020202020204" pitchFamily="34" charset="0"/>
              <a:buChar char="•"/>
            </a:pPr>
            <a:r>
              <a:rPr lang="zh-CN" altLang="en-US" dirty="0"/>
              <a:t>对输入样本进行一定的扰动，会产生让神经网络分类错误的现象，作者把这种样本成为</a:t>
            </a:r>
            <a:r>
              <a:rPr lang="en-US" altLang="zh-CN" dirty="0"/>
              <a:t>“adversarial example”</a:t>
            </a:r>
            <a:endParaRPr lang="zh-CN" altLang="en-US" dirty="0"/>
          </a:p>
        </p:txBody>
      </p:sp>
      <p:sp>
        <p:nvSpPr>
          <p:cNvPr id="10" name="文本框 9"/>
          <p:cNvSpPr txBox="1"/>
          <p:nvPr/>
        </p:nvSpPr>
        <p:spPr>
          <a:xfrm>
            <a:off x="6075045" y="2625090"/>
            <a:ext cx="4064000" cy="368300"/>
          </a:xfrm>
          <a:prstGeom prst="rect">
            <a:avLst/>
          </a:prstGeom>
          <a:noFill/>
        </p:spPr>
        <p:txBody>
          <a:bodyPr wrap="square" rtlCol="0">
            <a:spAutoFit/>
          </a:bodyPr>
          <a:lstStyle/>
          <a:p>
            <a:r>
              <a:rPr lang="zh-CN" altLang="en-US"/>
              <a:t>作者提出了一种生成对抗样本的方法：</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文本框 4"/>
          <p:cNvSpPr txBox="1"/>
          <p:nvPr/>
        </p:nvSpPr>
        <p:spPr>
          <a:xfrm>
            <a:off x="1598930" y="2767965"/>
            <a:ext cx="8994140" cy="1322070"/>
          </a:xfrm>
          <a:prstGeom prst="rect">
            <a:avLst/>
          </a:prstGeom>
          <a:noFill/>
        </p:spPr>
        <p:txBody>
          <a:bodyPr wrap="square" rtlCol="0">
            <a:spAutoFit/>
          </a:bodyPr>
          <a:lstStyle/>
          <a:p>
            <a:pPr algn="ctr"/>
            <a:r>
              <a:rPr kumimoji="1" lang="en-US" sz="8000" b="1" i="1" dirty="0">
                <a:solidFill>
                  <a:srgbClr val="2373BB"/>
                </a:solidFill>
                <a:latin typeface="Times New Roman" panose="02020603050405020304" charset="0"/>
                <a:cs typeface="Times New Roman" panose="02020603050405020304" charset="0"/>
              </a:rPr>
              <a:t>2 Research</a:t>
            </a:r>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mZhMWVmYTk4NTYwOTIwZmViYzYyNDk5ZTVhYjg0ZTkifQ=="/>
  <p:tag name="KSO_WPP_MARK_KEY" val="f8bb0397-6dc7-4333-bdd1-df4639950f88"/>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6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18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1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6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746,&quot;width&quot;:2738}"/>
</p:tagLst>
</file>

<file path=ppt/tags/tag66.xml><?xml version="1.0" encoding="utf-8"?>
<p:tagLst xmlns:a="http://schemas.openxmlformats.org/drawingml/2006/main" xmlns:r="http://schemas.openxmlformats.org/officeDocument/2006/relationships" xmlns:p="http://schemas.openxmlformats.org/presentationml/2006/main">
  <p:tag name="KSO_WM_SPECIAL_SOURCE" val="bdnul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7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KSO_WM_SPECIAL_SOURCE" val="bdnull"/>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TotalTime>
  <Words>2141</Words>
  <Application>Microsoft Office PowerPoint</Application>
  <PresentationFormat>宽屏</PresentationFormat>
  <Paragraphs>183</Paragraphs>
  <Slides>25</Slides>
  <Notes>11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宋体</vt:lpstr>
      <vt:lpstr>微软雅黑</vt:lpstr>
      <vt:lpstr>Arial</vt:lpstr>
      <vt:lpstr>Calibri</vt:lpstr>
      <vt:lpstr>Tahoma</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高 文程</cp:lastModifiedBy>
  <cp:revision>210</cp:revision>
  <dcterms:created xsi:type="dcterms:W3CDTF">2019-06-19T02:08:00Z</dcterms:created>
  <dcterms:modified xsi:type="dcterms:W3CDTF">2023-04-07T08:06:56Z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2052-11.1.0.13703</vt:lpwstr>
  </property>
  <property fmtid="{D5CDD505-2E9C-101B-9397-08002B2CF9AE}" pid="3" name="ICV">
    <vt:lpwstr>298A28F577414B9DB2793B08B8849BE7</vt:lpwstr>
  </property>
</Properties>
</file>